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8EC54-CD47-462F-AFD5-615888BC8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733F74-0019-41EC-9E15-08AA0769C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06434D-3DA2-483F-994C-C031ED66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8985-7039-44A7-8C45-83D92700B04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61165A-ECF3-4679-B1DA-78088E83A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24FB5B-8451-4DF7-8556-EBDDBEC3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B474-AF26-4F17-BA6B-77A732C1D5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82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E95C0D-948D-421B-8CF6-979B2CDBE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0A78AC-92CC-48FC-8B74-17CBEC4FD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A39AFC-2DC7-4EC4-8625-6E17EBBF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8985-7039-44A7-8C45-83D92700B04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4084A9-9970-4761-8E5D-09868EDB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823339-F59E-424E-ACAC-90AF708E2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B474-AF26-4F17-BA6B-77A732C1D5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35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DC39AD5-C8E8-467C-A2CE-3BA192F64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BAC99A-C1D6-4A92-B570-1D71B974D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598BF0-9A45-4D3D-8001-AA0B1AC8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8985-7039-44A7-8C45-83D92700B04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F315EE-EB41-4BAE-8D6A-ED0C7571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6DC828-F8F0-4C28-9B35-0B7007F5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B474-AF26-4F17-BA6B-77A732C1D5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10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C1693-7D22-467D-BB8F-B6F0A1150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EDA3E6-17E4-4B34-B51F-4AD7F894E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6C4411-0F79-4CAA-8AC4-8BF53D40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8985-7039-44A7-8C45-83D92700B04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8BE504-7C9C-4058-AF62-F2823043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144D58-FB0C-436E-B522-2BAFA2468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B474-AF26-4F17-BA6B-77A732C1D5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3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C311AA-DF2A-4B6C-B820-246E649EB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4137EE8-58AA-4C41-B82C-FF2DD4F7B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723572-F383-4927-A8D7-5A885B71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8985-7039-44A7-8C45-83D92700B04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97D91F-7C27-4A12-AF7A-1EB90DB71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B9D5E0-78C7-47F7-85DD-00EEA0A9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B474-AF26-4F17-BA6B-77A732C1D5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44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3A5DD-C5B0-4FA9-8A2B-4E8DA76DC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B0F0CE-770D-4595-8F50-AE314FEE0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82E3CEB-3E5D-4B22-8539-4B7850D10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AD5D0A-4239-492C-B04C-0C9863DD4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8985-7039-44A7-8C45-83D92700B04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97F167-01EA-4415-A8DC-AE6A3604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C97251-92FF-44E3-988A-C1626C5BD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B474-AF26-4F17-BA6B-77A732C1D5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96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CDE97-56A8-4421-B385-9967A06FF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28C1AC9-35B6-4031-9BB6-9A2C5897F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7568C11-15B7-4512-9922-D3CD37B83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BA89DD9-9826-41BD-84A6-C9C9D3FFE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8B82C2A-66B1-428B-8566-4DBDF1B2B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7549256-44CA-49C1-8824-01E8C5E9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8985-7039-44A7-8C45-83D92700B04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1E47E2A-0828-469B-9B70-6AE6306BD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D7D09DB-AA38-412E-95D1-31D9F38C6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B474-AF26-4F17-BA6B-77A732C1D5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87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A67B97-C1A4-4609-9448-190F64D88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68C9AF-9F28-4FC2-829B-3822DF6D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8985-7039-44A7-8C45-83D92700B04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1BD7B3-0125-4E85-B839-10DF1C270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A96493-86ED-46FE-B592-B358D4CE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B474-AF26-4F17-BA6B-77A732C1D5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B8EED40-9111-4336-A687-7A09B081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8985-7039-44A7-8C45-83D92700B04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C68A93-15A7-46DE-9CA6-EB3D20C9F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B88C69-4B69-4F4B-B649-8E544D99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B474-AF26-4F17-BA6B-77A732C1D5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2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0D9EB-C568-41CD-B26D-A5A61ADB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F8BCF1-B448-48A1-BD3E-790E495C1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10F33FA-C868-4C88-86A4-A69966BBA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BB7D6C-2EF7-4CED-8199-AB6364C59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8985-7039-44A7-8C45-83D92700B04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A3BFCC-96B0-4077-9490-BCA16E64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8E68E1-9CFD-4392-9193-518668166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B474-AF26-4F17-BA6B-77A732C1D5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49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F6CA3-7FE1-45C1-B5DB-9BCAF1296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678094-8F11-4C11-8DD9-F7D674CAC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D38C47E-7D96-4178-AADA-C43805093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C74E06-79AF-4952-826B-6D94783F8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E8985-7039-44A7-8C45-83D92700B04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46BAF7-ED90-40A9-B29B-90EE6B456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8F8E0B-7B5F-4D01-BCA2-058E4C459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B474-AF26-4F17-BA6B-77A732C1D5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61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4B493EF-54CC-40E0-8AA4-5159D24C5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548CF8-4C02-402D-B611-2AA565DC6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3594BD-357D-4E26-8590-55A5D193C6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E8985-7039-44A7-8C45-83D92700B047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FC148C-AC2F-41AB-BCFC-A665135D7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BC8D55-E88D-4F63-B86C-6947C546C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9B474-AF26-4F17-BA6B-77A732C1D5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51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8F8E8BB-45A3-4460-AF3A-4BB46A44081D}"/>
              </a:ext>
            </a:extLst>
          </p:cNvPr>
          <p:cNvSpPr txBox="1"/>
          <p:nvPr/>
        </p:nvSpPr>
        <p:spPr>
          <a:xfrm>
            <a:off x="1359017" y="419450"/>
            <a:ext cx="957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Dělení živočichů podle stavby těla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884B448-7E68-4A82-809A-26E41C858661}"/>
              </a:ext>
            </a:extLst>
          </p:cNvPr>
          <p:cNvSpPr txBox="1"/>
          <p:nvPr/>
        </p:nvSpPr>
        <p:spPr>
          <a:xfrm>
            <a:off x="369116" y="1048624"/>
            <a:ext cx="11442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OBRATLOVCI – mají pevnou oporu těla KOSTRU</a:t>
            </a:r>
          </a:p>
          <a:p>
            <a:r>
              <a:rPr lang="cs-CZ" dirty="0"/>
              <a:t>                                </a:t>
            </a:r>
          </a:p>
        </p:txBody>
      </p:sp>
      <p:pic>
        <p:nvPicPr>
          <p:cNvPr id="1026" name="Picture 2" descr="V Česku se zabydlují vlci, je možné na ně narazit i u Máchova jezera -  iDNES.cz">
            <a:extLst>
              <a:ext uri="{FF2B5EF4-FFF2-40B4-BE49-F238E27FC236}">
                <a16:creationId xmlns:a16="http://schemas.microsoft.com/office/drawing/2014/main" id="{A58E72BA-61ED-47F0-A65C-49BA1EAE1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75" y="2375877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e Španělsku připadá na 48 milionů obyvatel 50 milionů prasat. Ekologové  burcují — ČT24 — Česká televize">
            <a:extLst>
              <a:ext uri="{FF2B5EF4-FFF2-40B4-BE49-F238E27FC236}">
                <a16:creationId xmlns:a16="http://schemas.microsoft.com/office/drawing/2014/main" id="{8C43ACEA-2327-4262-BA6A-B206B3167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677" y="192401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řekvapivá zajímavost ze života šimpanzů. Něco podobného by čekal asi  málokdo • Věda a vesmír / inStory.cz">
            <a:extLst>
              <a:ext uri="{FF2B5EF4-FFF2-40B4-BE49-F238E27FC236}">
                <a16:creationId xmlns:a16="http://schemas.microsoft.com/office/drawing/2014/main" id="{7C98C0CB-F32A-40E3-9D5A-9FC72A84A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967" y="4611872"/>
            <a:ext cx="3000375" cy="130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yš domácí – Wikipedie">
            <a:extLst>
              <a:ext uri="{FF2B5EF4-FFF2-40B4-BE49-F238E27FC236}">
                <a16:creationId xmlns:a16="http://schemas.microsoft.com/office/drawing/2014/main" id="{9D2D0F28-D54C-464A-827D-489AB263E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469" y="461187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7969AB0-C31A-4941-9C81-ECDDD382FDC6}"/>
              </a:ext>
            </a:extLst>
          </p:cNvPr>
          <p:cNvSpPr txBox="1"/>
          <p:nvPr/>
        </p:nvSpPr>
        <p:spPr>
          <a:xfrm>
            <a:off x="5598951" y="1585521"/>
            <a:ext cx="3313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SAVCI</a:t>
            </a:r>
          </a:p>
        </p:txBody>
      </p:sp>
      <p:pic>
        <p:nvPicPr>
          <p:cNvPr id="1036" name="Picture 12" descr="Delfín skákavý - Chovatelka.cz">
            <a:extLst>
              <a:ext uri="{FF2B5EF4-FFF2-40B4-BE49-F238E27FC236}">
                <a16:creationId xmlns:a16="http://schemas.microsoft.com/office/drawing/2014/main" id="{08CB652B-E5CF-4690-8311-F7E80E4E2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75" y="4450764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Netopýři – Wikipedie">
            <a:extLst>
              <a:ext uri="{FF2B5EF4-FFF2-40B4-BE49-F238E27FC236}">
                <a16:creationId xmlns:a16="http://schemas.microsoft.com/office/drawing/2014/main" id="{DCF32FB6-2014-4D0D-A39E-BE52996EC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336" y="2231852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4D32AF4-D655-449B-A5E0-C4ADDCCF322C}"/>
              </a:ext>
            </a:extLst>
          </p:cNvPr>
          <p:cNvSpPr txBox="1"/>
          <p:nvPr/>
        </p:nvSpPr>
        <p:spPr>
          <a:xfrm>
            <a:off x="1672119" y="3934328"/>
            <a:ext cx="139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vlk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D6F6BC9-48AE-4EE5-8DBD-568494566FBA}"/>
              </a:ext>
            </a:extLst>
          </p:cNvPr>
          <p:cNvSpPr txBox="1"/>
          <p:nvPr/>
        </p:nvSpPr>
        <p:spPr>
          <a:xfrm>
            <a:off x="973123" y="6266576"/>
            <a:ext cx="197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delfín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6FFD0BA-C0E1-4F37-B520-241AD5E59EBF}"/>
              </a:ext>
            </a:extLst>
          </p:cNvPr>
          <p:cNvSpPr txBox="1"/>
          <p:nvPr/>
        </p:nvSpPr>
        <p:spPr>
          <a:xfrm>
            <a:off x="5327009" y="4118994"/>
            <a:ext cx="1921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netopýr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5FC01C0-632B-4E18-A817-5A9B37ABD71E}"/>
              </a:ext>
            </a:extLst>
          </p:cNvPr>
          <p:cNvSpPr txBox="1"/>
          <p:nvPr/>
        </p:nvSpPr>
        <p:spPr>
          <a:xfrm>
            <a:off x="6576969" y="6207853"/>
            <a:ext cx="120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myš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94D8104-9B44-456E-BEE0-8DD2AD5B731F}"/>
              </a:ext>
            </a:extLst>
          </p:cNvPr>
          <p:cNvSpPr txBox="1"/>
          <p:nvPr/>
        </p:nvSpPr>
        <p:spPr>
          <a:xfrm>
            <a:off x="9068499" y="3898727"/>
            <a:ext cx="2005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prase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57DB31B-DBAE-41F6-8DDE-888F0E4D9B9B}"/>
              </a:ext>
            </a:extLst>
          </p:cNvPr>
          <p:cNvSpPr txBox="1"/>
          <p:nvPr/>
        </p:nvSpPr>
        <p:spPr>
          <a:xfrm>
            <a:off x="8696677" y="6207853"/>
            <a:ext cx="2150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šimpanz</a:t>
            </a:r>
          </a:p>
        </p:txBody>
      </p:sp>
    </p:spTree>
    <p:extLst>
      <p:ext uri="{BB962C8B-B14F-4D97-AF65-F5344CB8AC3E}">
        <p14:creationId xmlns:p14="http://schemas.microsoft.com/office/powerpoint/2010/main" val="85024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18CF22F-46D4-4EBC-902B-CD392B96D0D6}"/>
              </a:ext>
            </a:extLst>
          </p:cNvPr>
          <p:cNvSpPr txBox="1"/>
          <p:nvPr/>
        </p:nvSpPr>
        <p:spPr>
          <a:xfrm>
            <a:off x="260059" y="369116"/>
            <a:ext cx="2164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PTÁCI</a:t>
            </a:r>
          </a:p>
        </p:txBody>
      </p:sp>
      <p:pic>
        <p:nvPicPr>
          <p:cNvPr id="2050" name="Picture 2" descr="Papoušek jako vánoční dárek: Co všechno musíte promyslet? • Hobby /  inStory.cz">
            <a:extLst>
              <a:ext uri="{FF2B5EF4-FFF2-40B4-BE49-F238E27FC236}">
                <a16:creationId xmlns:a16="http://schemas.microsoft.com/office/drawing/2014/main" id="{53752072-2698-4D2C-BC1F-6E5AED72D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795" y="980814"/>
            <a:ext cx="30003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Čeští vědci vyvinuli slepice odolné vůči nevyléčitelné nemoci. Upravili  jejich genetickou informaci | Hospodářské noviny (iHNed.cz)">
            <a:extLst>
              <a:ext uri="{FF2B5EF4-FFF2-40B4-BE49-F238E27FC236}">
                <a16:creationId xmlns:a16="http://schemas.microsoft.com/office/drawing/2014/main" id="{21EC1806-4C34-4BA1-A0BB-F1F92B4A0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777" y="137055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štros dvouprstý, informace o safari v Africe | CK Mundo">
            <a:extLst>
              <a:ext uri="{FF2B5EF4-FFF2-40B4-BE49-F238E27FC236}">
                <a16:creationId xmlns:a16="http://schemas.microsoft.com/office/drawing/2014/main" id="{5F4E6A76-986E-4100-9739-DA9BA768A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038" y="3620811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Kolibřík: Na jeden zátah zvládne uletět 800 km! – Epochaplus.cz">
            <a:extLst>
              <a:ext uri="{FF2B5EF4-FFF2-40B4-BE49-F238E27FC236}">
                <a16:creationId xmlns:a16="http://schemas.microsoft.com/office/drawing/2014/main" id="{0B05B186-06B1-455B-88AB-2700E6697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902" y="388724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61D53FF-051E-42C9-B23D-3231D70837FE}"/>
              </a:ext>
            </a:extLst>
          </p:cNvPr>
          <p:cNvSpPr txBox="1"/>
          <p:nvPr/>
        </p:nvSpPr>
        <p:spPr>
          <a:xfrm>
            <a:off x="2860646" y="3120705"/>
            <a:ext cx="1770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slepice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E8F0976-A948-4454-9CC3-D2053451A5BB}"/>
              </a:ext>
            </a:extLst>
          </p:cNvPr>
          <p:cNvSpPr txBox="1"/>
          <p:nvPr/>
        </p:nvSpPr>
        <p:spPr>
          <a:xfrm>
            <a:off x="8246378" y="2723493"/>
            <a:ext cx="2239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papoušek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F1FFC75-7F06-47B4-B563-75BDA6833EDE}"/>
              </a:ext>
            </a:extLst>
          </p:cNvPr>
          <p:cNvSpPr txBox="1"/>
          <p:nvPr/>
        </p:nvSpPr>
        <p:spPr>
          <a:xfrm>
            <a:off x="2860646" y="5855516"/>
            <a:ext cx="1879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kolibřík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11316BB-6679-4AC9-86C7-A29CCA4E2E2A}"/>
              </a:ext>
            </a:extLst>
          </p:cNvPr>
          <p:cNvSpPr txBox="1"/>
          <p:nvPr/>
        </p:nvSpPr>
        <p:spPr>
          <a:xfrm>
            <a:off x="7499758" y="5771626"/>
            <a:ext cx="1493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pštros</a:t>
            </a:r>
          </a:p>
        </p:txBody>
      </p:sp>
    </p:spTree>
    <p:extLst>
      <p:ext uri="{BB962C8B-B14F-4D97-AF65-F5344CB8AC3E}">
        <p14:creationId xmlns:p14="http://schemas.microsoft.com/office/powerpoint/2010/main" val="254606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D3D1ED6-7CEF-43C6-9EDA-D6B62A072333}"/>
              </a:ext>
            </a:extLst>
          </p:cNvPr>
          <p:cNvSpPr txBox="1"/>
          <p:nvPr/>
        </p:nvSpPr>
        <p:spPr>
          <a:xfrm>
            <a:off x="184558" y="343949"/>
            <a:ext cx="316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PLAZI</a:t>
            </a:r>
          </a:p>
        </p:txBody>
      </p:sp>
      <p:pic>
        <p:nvPicPr>
          <p:cNvPr id="3074" name="Picture 2" descr="Želva zelenavá – Wikipedie">
            <a:extLst>
              <a:ext uri="{FF2B5EF4-FFF2-40B4-BE49-F238E27FC236}">
                <a16:creationId xmlns:a16="http://schemas.microsoft.com/office/drawing/2014/main" id="{7766B582-B7AB-4564-A595-018E5DFC7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82" y="1190757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Ještěrka obecná - lexikon zvířat">
            <a:extLst>
              <a:ext uri="{FF2B5EF4-FFF2-40B4-BE49-F238E27FC236}">
                <a16:creationId xmlns:a16="http://schemas.microsoft.com/office/drawing/2014/main" id="{DE47E6F3-8C22-4A23-B3BD-809B0411F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648" y="142927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Jedovatá zmije je had, který umí být neviditelný. Proč má klikatý pruh? |  Ábíčko.cz">
            <a:extLst>
              <a:ext uri="{FF2B5EF4-FFF2-40B4-BE49-F238E27FC236}">
                <a16:creationId xmlns:a16="http://schemas.microsoft.com/office/drawing/2014/main" id="{F49B519C-1E17-4EB3-A0EC-D03D61743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2" y="3631254"/>
            <a:ext cx="3632417" cy="241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Krokodýl bahenní, informace o fauně Srí Lanky | CK Mundo">
            <a:extLst>
              <a:ext uri="{FF2B5EF4-FFF2-40B4-BE49-F238E27FC236}">
                <a16:creationId xmlns:a16="http://schemas.microsoft.com/office/drawing/2014/main" id="{019AC2C4-DD91-46F7-BC3D-E7BC013FD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173" y="3580875"/>
            <a:ext cx="3146658" cy="235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5314FE5-B348-4C4F-9769-959E75D959CA}"/>
              </a:ext>
            </a:extLst>
          </p:cNvPr>
          <p:cNvSpPr txBox="1"/>
          <p:nvPr/>
        </p:nvSpPr>
        <p:spPr>
          <a:xfrm>
            <a:off x="931178" y="3029475"/>
            <a:ext cx="173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želva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60CB804-1E63-472B-BE19-F7DE47D4558A}"/>
              </a:ext>
            </a:extLst>
          </p:cNvPr>
          <p:cNvSpPr txBox="1"/>
          <p:nvPr/>
        </p:nvSpPr>
        <p:spPr>
          <a:xfrm>
            <a:off x="5821173" y="3145872"/>
            <a:ext cx="232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ještěrka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075EA10-4B87-4444-92DB-13EF2763454F}"/>
              </a:ext>
            </a:extLst>
          </p:cNvPr>
          <p:cNvSpPr txBox="1"/>
          <p:nvPr/>
        </p:nvSpPr>
        <p:spPr>
          <a:xfrm>
            <a:off x="1728132" y="6224631"/>
            <a:ext cx="1954635" cy="377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zmije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CB2EC9E-F67F-4848-A725-7BC0DA19E79C}"/>
              </a:ext>
            </a:extLst>
          </p:cNvPr>
          <p:cNvSpPr txBox="1"/>
          <p:nvPr/>
        </p:nvSpPr>
        <p:spPr>
          <a:xfrm>
            <a:off x="6434356" y="6048462"/>
            <a:ext cx="2074879" cy="377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krokodýl</a:t>
            </a:r>
          </a:p>
        </p:txBody>
      </p:sp>
    </p:spTree>
    <p:extLst>
      <p:ext uri="{BB962C8B-B14F-4D97-AF65-F5344CB8AC3E}">
        <p14:creationId xmlns:p14="http://schemas.microsoft.com/office/powerpoint/2010/main" val="184024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09F6CDE-6E1E-4974-B830-6921180178C6}"/>
              </a:ext>
            </a:extLst>
          </p:cNvPr>
          <p:cNvSpPr txBox="1"/>
          <p:nvPr/>
        </p:nvSpPr>
        <p:spPr>
          <a:xfrm>
            <a:off x="209725" y="276837"/>
            <a:ext cx="356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OBOJŽIVELNÍCI</a:t>
            </a:r>
          </a:p>
        </p:txBody>
      </p:sp>
      <p:pic>
        <p:nvPicPr>
          <p:cNvPr id="4098" name="Picture 2" descr="Herpeta | Obojživelník roku 2016 - rosnička zelená">
            <a:extLst>
              <a:ext uri="{FF2B5EF4-FFF2-40B4-BE49-F238E27FC236}">
                <a16:creationId xmlns:a16="http://schemas.microsoft.com/office/drawing/2014/main" id="{E223F60C-FE3E-4456-A782-0ACAFEFDB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47" y="1550129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opucha zelená – Wikipedie">
            <a:extLst>
              <a:ext uri="{FF2B5EF4-FFF2-40B4-BE49-F238E27FC236}">
                <a16:creationId xmlns:a16="http://schemas.microsoft.com/office/drawing/2014/main" id="{33ED4D14-EEBC-4C18-8CFC-90633A9DF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468" y="1285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Čolci vydávají pod vodou zvuk podobný klikání, odhalili vědci z Ústavu  biologie obratlovců - Akademie věd České republiky">
            <a:extLst>
              <a:ext uri="{FF2B5EF4-FFF2-40B4-BE49-F238E27FC236}">
                <a16:creationId xmlns:a16="http://schemas.microsoft.com/office/drawing/2014/main" id="{E59851FA-2F79-4223-A0A2-02DBA0ED4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331" y="3764822"/>
            <a:ext cx="27813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GC7VZY3 Studánka u mloků (Traditional Cache) in Moravskoslezský kraj,  Czechia created by Moodynatello">
            <a:extLst>
              <a:ext uri="{FF2B5EF4-FFF2-40B4-BE49-F238E27FC236}">
                <a16:creationId xmlns:a16="http://schemas.microsoft.com/office/drawing/2014/main" id="{22C2D9F9-83BB-486F-9E09-B6C529126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468" y="4331647"/>
            <a:ext cx="29813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4E98C4E-10B8-44EB-A33D-41CBEC13EB09}"/>
              </a:ext>
            </a:extLst>
          </p:cNvPr>
          <p:cNvSpPr txBox="1"/>
          <p:nvPr/>
        </p:nvSpPr>
        <p:spPr>
          <a:xfrm>
            <a:off x="771787" y="3229761"/>
            <a:ext cx="1744910" cy="377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rosnička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473EFF0-6369-4FBA-BDE5-D122F402DC88}"/>
              </a:ext>
            </a:extLst>
          </p:cNvPr>
          <p:cNvSpPr txBox="1"/>
          <p:nvPr/>
        </p:nvSpPr>
        <p:spPr>
          <a:xfrm>
            <a:off x="7793372" y="3548543"/>
            <a:ext cx="1790221" cy="377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ropucha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07E1252-A423-4829-AF37-4AE63466E4FA}"/>
              </a:ext>
            </a:extLst>
          </p:cNvPr>
          <p:cNvSpPr txBox="1"/>
          <p:nvPr/>
        </p:nvSpPr>
        <p:spPr>
          <a:xfrm>
            <a:off x="3473522" y="5572125"/>
            <a:ext cx="204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mlok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F4BF52E-26DF-40AA-A6F8-3BB013C8205F}"/>
              </a:ext>
            </a:extLst>
          </p:cNvPr>
          <p:cNvSpPr txBox="1"/>
          <p:nvPr/>
        </p:nvSpPr>
        <p:spPr>
          <a:xfrm>
            <a:off x="8137321" y="6090407"/>
            <a:ext cx="189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čolek</a:t>
            </a:r>
          </a:p>
        </p:txBody>
      </p:sp>
    </p:spTree>
    <p:extLst>
      <p:ext uri="{BB962C8B-B14F-4D97-AF65-F5344CB8AC3E}">
        <p14:creationId xmlns:p14="http://schemas.microsoft.com/office/powerpoint/2010/main" val="202976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04FEE66-2845-4D6F-8A89-51B2F42D90A8}"/>
              </a:ext>
            </a:extLst>
          </p:cNvPr>
          <p:cNvSpPr txBox="1"/>
          <p:nvPr/>
        </p:nvSpPr>
        <p:spPr>
          <a:xfrm>
            <a:off x="369116" y="402672"/>
            <a:ext cx="2701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RYBY</a:t>
            </a:r>
          </a:p>
        </p:txBody>
      </p:sp>
      <p:pic>
        <p:nvPicPr>
          <p:cNvPr id="5122" name="Picture 2" descr="Štika obecná – Wikipedie">
            <a:extLst>
              <a:ext uri="{FF2B5EF4-FFF2-40B4-BE49-F238E27FC236}">
                <a16:creationId xmlns:a16="http://schemas.microsoft.com/office/drawing/2014/main" id="{541C5408-C38B-4DFD-9023-E2FE60E24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17" y="1324062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Kapr se chystá na Vánoce v předstihu: Jaký je kapří příběh? | iReceptář.cz">
            <a:extLst>
              <a:ext uri="{FF2B5EF4-FFF2-40B4-BE49-F238E27FC236}">
                <a16:creationId xmlns:a16="http://schemas.microsoft.com/office/drawing/2014/main" id="{CEE043E3-AA97-4E95-B981-A40B9DEF1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077" y="70371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Makrela obecná (Scomber scombrus) - ChovZvířat.cz">
            <a:extLst>
              <a:ext uri="{FF2B5EF4-FFF2-40B4-BE49-F238E27FC236}">
                <a16:creationId xmlns:a16="http://schemas.microsoft.com/office/drawing/2014/main" id="{C38BBD9E-8873-42E3-AE47-B34BCC1A3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56" y="4159761"/>
            <a:ext cx="3178585" cy="21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Foto &amp; video: jít zpět ... Ayashifishing o.s">
            <a:extLst>
              <a:ext uri="{FF2B5EF4-FFF2-40B4-BE49-F238E27FC236}">
                <a16:creationId xmlns:a16="http://schemas.microsoft.com/office/drawing/2014/main" id="{54A24B1C-7EFA-4F6C-AD72-FFBEA4F94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568" y="3656422"/>
            <a:ext cx="3536097" cy="235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Smrt krásného sumce. Obřího Karla našli zastřeleného na hladině - tn.cz">
            <a:extLst>
              <a:ext uri="{FF2B5EF4-FFF2-40B4-BE49-F238E27FC236}">
                <a16:creationId xmlns:a16="http://schemas.microsoft.com/office/drawing/2014/main" id="{4AB0E718-56CD-458E-847C-2CCE8A55C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776" y="1696978"/>
            <a:ext cx="27051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EDC539E-3556-4467-91CD-D1982263004A}"/>
              </a:ext>
            </a:extLst>
          </p:cNvPr>
          <p:cNvSpPr txBox="1"/>
          <p:nvPr/>
        </p:nvSpPr>
        <p:spPr>
          <a:xfrm>
            <a:off x="944156" y="3246539"/>
            <a:ext cx="178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štika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9C2D945-DA08-4A34-8A65-BF552533F7CA}"/>
              </a:ext>
            </a:extLst>
          </p:cNvPr>
          <p:cNvSpPr txBox="1"/>
          <p:nvPr/>
        </p:nvSpPr>
        <p:spPr>
          <a:xfrm>
            <a:off x="4865615" y="3544352"/>
            <a:ext cx="1577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sumec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864A0D4-33DB-460A-AF17-BD8B4D598C49}"/>
              </a:ext>
            </a:extLst>
          </p:cNvPr>
          <p:cNvSpPr txBox="1"/>
          <p:nvPr/>
        </p:nvSpPr>
        <p:spPr>
          <a:xfrm>
            <a:off x="8640661" y="2617365"/>
            <a:ext cx="1694576" cy="38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kapr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6EA1CE3-5C45-42EF-993B-5A4CBD68CED8}"/>
              </a:ext>
            </a:extLst>
          </p:cNvPr>
          <p:cNvSpPr txBox="1"/>
          <p:nvPr/>
        </p:nvSpPr>
        <p:spPr>
          <a:xfrm>
            <a:off x="1526796" y="6392411"/>
            <a:ext cx="2315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makrela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459B1C4-4267-4AB0-91C9-04703DAF3620}"/>
              </a:ext>
            </a:extLst>
          </p:cNvPr>
          <p:cNvSpPr txBox="1"/>
          <p:nvPr/>
        </p:nvSpPr>
        <p:spPr>
          <a:xfrm>
            <a:off x="8313490" y="6149130"/>
            <a:ext cx="202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tuňák</a:t>
            </a:r>
          </a:p>
        </p:txBody>
      </p:sp>
    </p:spTree>
    <p:extLst>
      <p:ext uri="{BB962C8B-B14F-4D97-AF65-F5344CB8AC3E}">
        <p14:creationId xmlns:p14="http://schemas.microsoft.com/office/powerpoint/2010/main" val="409795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9D5BB19-CDD3-4C68-A5A3-5C147ACAAB74}"/>
              </a:ext>
            </a:extLst>
          </p:cNvPr>
          <p:cNvSpPr txBox="1"/>
          <p:nvPr/>
        </p:nvSpPr>
        <p:spPr>
          <a:xfrm>
            <a:off x="411061" y="453006"/>
            <a:ext cx="313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PARYBY</a:t>
            </a:r>
          </a:p>
        </p:txBody>
      </p:sp>
      <p:pic>
        <p:nvPicPr>
          <p:cNvPr id="6146" name="Picture 2" descr="Žraloci – Wikipedie">
            <a:extLst>
              <a:ext uri="{FF2B5EF4-FFF2-40B4-BE49-F238E27FC236}">
                <a16:creationId xmlns:a16="http://schemas.microsoft.com/office/drawing/2014/main" id="{0453FF61-CB74-4281-B455-AA32B5F3B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14" y="15811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www.zraloci.cz">
            <a:extLst>
              <a:ext uri="{FF2B5EF4-FFF2-40B4-BE49-F238E27FC236}">
                <a16:creationId xmlns:a16="http://schemas.microsoft.com/office/drawing/2014/main" id="{2CBDE777-7A79-4F1A-AF73-8C74F84C1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754" y="1288017"/>
            <a:ext cx="3334032" cy="19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Manta Rays in Lembogan - Twin Island Dive">
            <a:extLst>
              <a:ext uri="{FF2B5EF4-FFF2-40B4-BE49-F238E27FC236}">
                <a16:creationId xmlns:a16="http://schemas.microsoft.com/office/drawing/2014/main" id="{4940CDD0-FEF5-479A-948D-CB8D2A069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660" y="4187812"/>
            <a:ext cx="250507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Rejnok jako inspirace – 21stoleti.cz">
            <a:extLst>
              <a:ext uri="{FF2B5EF4-FFF2-40B4-BE49-F238E27FC236}">
                <a16:creationId xmlns:a16="http://schemas.microsoft.com/office/drawing/2014/main" id="{A1DD50BC-1D3F-4545-884E-3555278BC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661" y="3975421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85452982-0BBD-4B9A-87CD-B2CA1EBCD091}"/>
              </a:ext>
            </a:extLst>
          </p:cNvPr>
          <p:cNvSpPr txBox="1"/>
          <p:nvPr/>
        </p:nvSpPr>
        <p:spPr>
          <a:xfrm>
            <a:off x="1166070" y="3665989"/>
            <a:ext cx="177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žralok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8DDF03-3AA8-4BB8-907A-C08AAA352774}"/>
              </a:ext>
            </a:extLst>
          </p:cNvPr>
          <p:cNvSpPr txBox="1"/>
          <p:nvPr/>
        </p:nvSpPr>
        <p:spPr>
          <a:xfrm>
            <a:off x="6731661" y="3429000"/>
            <a:ext cx="1892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kladivoun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92916DB-CBDC-4ED5-8ECD-1CEAE0558C9E}"/>
              </a:ext>
            </a:extLst>
          </p:cNvPr>
          <p:cNvSpPr txBox="1"/>
          <p:nvPr/>
        </p:nvSpPr>
        <p:spPr>
          <a:xfrm>
            <a:off x="3213289" y="6165908"/>
            <a:ext cx="1811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manta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97A3564-B8EF-4F14-A113-459537CBA39E}"/>
              </a:ext>
            </a:extLst>
          </p:cNvPr>
          <p:cNvSpPr txBox="1"/>
          <p:nvPr/>
        </p:nvSpPr>
        <p:spPr>
          <a:xfrm>
            <a:off x="7340367" y="5872294"/>
            <a:ext cx="171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rejnok</a:t>
            </a:r>
          </a:p>
        </p:txBody>
      </p:sp>
    </p:spTree>
    <p:extLst>
      <p:ext uri="{BB962C8B-B14F-4D97-AF65-F5344CB8AC3E}">
        <p14:creationId xmlns:p14="http://schemas.microsoft.com/office/powerpoint/2010/main" val="63921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B009DD6-6536-44E4-82CD-C0F05622F786}"/>
              </a:ext>
            </a:extLst>
          </p:cNvPr>
          <p:cNvSpPr txBox="1"/>
          <p:nvPr/>
        </p:nvSpPr>
        <p:spPr>
          <a:xfrm>
            <a:off x="260058" y="268448"/>
            <a:ext cx="4311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2. BEZOBRATLÍ – nemají pevnou oporu těla </a:t>
            </a:r>
          </a:p>
        </p:txBody>
      </p:sp>
      <p:pic>
        <p:nvPicPr>
          <p:cNvPr id="7170" name="Picture 2" descr="Babočka paví oko (Inachis io, Linné 1758) - Bobův fotoblog">
            <a:extLst>
              <a:ext uri="{FF2B5EF4-FFF2-40B4-BE49-F238E27FC236}">
                <a16:creationId xmlns:a16="http://schemas.microsoft.com/office/drawing/2014/main" id="{39DCFE59-62F6-4BCE-A84D-75F5075E9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83" y="129911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Moucha domácí – Wikipedie">
            <a:extLst>
              <a:ext uri="{FF2B5EF4-FFF2-40B4-BE49-F238E27FC236}">
                <a16:creationId xmlns:a16="http://schemas.microsoft.com/office/drawing/2014/main" id="{698AFAFA-345A-4A34-9FC7-381CF2676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261" y="1009562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Berušky dělají ochranku svým parazitům | iROZHLAS - spolehlivé zprávy">
            <a:extLst>
              <a:ext uri="{FF2B5EF4-FFF2-40B4-BE49-F238E27FC236}">
                <a16:creationId xmlns:a16="http://schemas.microsoft.com/office/drawing/2014/main" id="{A64B7916-1AA0-4380-97AC-4E3A1EA4F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2" y="1952537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Žížala v roli půdní ekoinženýrky: Vytváří humus, zlepšuje úrodnost |  Zahrádkář">
            <a:extLst>
              <a:ext uri="{FF2B5EF4-FFF2-40B4-BE49-F238E27FC236}">
                <a16:creationId xmlns:a16="http://schemas.microsoft.com/office/drawing/2014/main" id="{E72DCEAB-3749-483C-BA51-94DBE3452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472" y="3932339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LEMÝŽĎ ZAHRADNÍ">
            <a:extLst>
              <a:ext uri="{FF2B5EF4-FFF2-40B4-BE49-F238E27FC236}">
                <a16:creationId xmlns:a16="http://schemas.microsoft.com/office/drawing/2014/main" id="{189E9F32-FB1E-4E6D-8DAE-42F220BAA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741" y="426042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Lucanus cervus (roháč obecný) | BioLib.cz">
            <a:extLst>
              <a:ext uri="{FF2B5EF4-FFF2-40B4-BE49-F238E27FC236}">
                <a16:creationId xmlns:a16="http://schemas.microsoft.com/office/drawing/2014/main" id="{93D3A877-AAD2-4A74-B48D-C24E572F0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956" y="442820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4204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54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Eliška Indrová</dc:creator>
  <cp:lastModifiedBy>Eliška Indrová</cp:lastModifiedBy>
  <cp:revision>9</cp:revision>
  <dcterms:created xsi:type="dcterms:W3CDTF">2021-01-08T09:08:39Z</dcterms:created>
  <dcterms:modified xsi:type="dcterms:W3CDTF">2021-01-08T09:58:41Z</dcterms:modified>
</cp:coreProperties>
</file>