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6C2CB-8245-4E69-AC79-1017C0EA2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75A831-D9A6-4720-8B3E-50A5CA69B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F09AE2-24A4-44E7-89B5-1255402C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833-49A7-4293-AA25-074106B615B2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530614-E8A7-4B75-9D6A-A774BA95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66802F-EA43-4805-B2ED-BBF6F649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2CD-3F95-490B-820F-97D098B37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77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34243-D650-486A-89B5-02076BD6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CA7442-81D3-4AC0-9DE4-A9ABAA601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CE77E9-F615-46BF-8C8A-A637BB73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833-49A7-4293-AA25-074106B615B2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C7B4C3-639A-4FB3-8831-537EE37E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A617C2-EEE9-4521-80CE-745C3971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2CD-3F95-490B-820F-97D098B37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8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A590FC-D1DA-46CC-8EEF-24D758E89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02873D-8B5C-41E0-8A2D-5E53873A8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1A1EFA-D70C-4F19-B094-7666C784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833-49A7-4293-AA25-074106B615B2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7E920-D20D-413A-AD0A-E199EE85A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6008F4-7FF0-4CFB-86EE-4695C4D4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2CD-3F95-490B-820F-97D098B37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57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704C5-D6B3-4D7A-841C-353DCF75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D20E05-C588-42E3-89F1-E0CD71E10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E25668-0115-49E2-9693-D2C2D8B7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833-49A7-4293-AA25-074106B615B2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4E61AD-20A9-4EE2-A895-7994DC94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B1D265-5EEB-44C1-A3A1-93C8737A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2CD-3F95-490B-820F-97D098B37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05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A4703-9A20-47CD-965C-C780937F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2AF4F61-B245-451C-97AE-06EB0645A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A2ED02-B6F2-47FE-8FA2-025BFDCD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833-49A7-4293-AA25-074106B615B2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FDE86C-19CF-4BD2-9FB6-DB5E65B8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B182CE-C12B-4B68-B065-220FC6EC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2CD-3F95-490B-820F-97D098B37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41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24770-1302-4AB8-9AE2-FC7ECAA5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ECB5A3-4FC4-4DCC-9264-0059C44CE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E039B6B-318F-45C5-AE4D-B1DE96F7B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C575BE-B9A1-4F15-B10D-FEA9E60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833-49A7-4293-AA25-074106B615B2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DB4CD8-B29A-4396-A2F1-FA4F9191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DE44A6-772B-4C79-8CDF-FC5CA279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2CD-3F95-490B-820F-97D098B37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73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05C70-FF1F-4747-B864-4D291CCC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2443F8F-2543-48CF-A52A-A250D7F50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5CD8901-A505-4F8C-A8C6-7702110C8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F690154-2AE3-408F-8A89-787C993C7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BAC157F-C102-434C-B152-1AC7291AD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E82CFB-8D18-4098-BD5D-2983E4F5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833-49A7-4293-AA25-074106B615B2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7C4BF8D-C122-400E-9463-E1E0176C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E6EF1B-0B94-45F5-9854-8D0A3058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2CD-3F95-490B-820F-97D098B37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41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9BC39E-6647-4BEF-841F-D81694E5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D2B7123-E57D-482A-AD01-44B74F1F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833-49A7-4293-AA25-074106B615B2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1535BF-F3E6-429A-A5B5-E76C883B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DD5CE3-609E-4BA5-A617-5B81507E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2CD-3F95-490B-820F-97D098B37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95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BF228E-2590-43C0-9877-B1441308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833-49A7-4293-AA25-074106B615B2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98A6DA-6155-4FF8-8FFE-36533D15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879274-7A00-4E4D-B34C-F8411A21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2CD-3F95-490B-820F-97D098B37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10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E1A1D-BC83-4A8B-97AC-FE71A879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0ACF61-5553-41D0-8AB4-BBC9A3000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22DEE24-78A8-4FDA-8130-0A8FF65C7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15D3A7-8FF3-4EA1-8374-F069EE8F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833-49A7-4293-AA25-074106B615B2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65196D-C8F4-43EA-AD2D-3D6994F7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F1AEC5-2D7B-4D96-A33D-519E1BB5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2CD-3F95-490B-820F-97D098B37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94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B2377-B6FE-44EE-9EFB-B1D6A3F5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B7A1D4-A195-42BF-A985-8E6BBD7B6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8F2CB64-79BF-44E1-8042-F9D249A3A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7D56A1-C9A6-47D1-822C-61ABCD23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833-49A7-4293-AA25-074106B615B2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E3FDDB-5339-4260-8BFD-8DD2B214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62F76B-2F91-44DD-BAF6-E01E06C7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2CD-3F95-490B-820F-97D098B37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90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4BE111-2A0E-4C1A-82C2-D0E966C1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76DCFE0-9984-4A37-B345-71BDD9C06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A41C8C-52EB-4B53-9343-C8C33F761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6833-49A7-4293-AA25-074106B615B2}" type="datetimeFigureOut">
              <a:rPr lang="cs-CZ" smtClean="0"/>
              <a:t>21.01.2021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D2403-F9BF-4800-AF95-ECF4F9A6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BE82AE-3564-4179-8120-D63B3BBAF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332CD-3F95-490B-820F-97D098B37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74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28CB6FC-AE63-40F0-8D58-7DA02CB4F32F}"/>
              </a:ext>
            </a:extLst>
          </p:cNvPr>
          <p:cNvSpPr txBox="1"/>
          <p:nvPr/>
        </p:nvSpPr>
        <p:spPr>
          <a:xfrm>
            <a:off x="5269583" y="207389"/>
            <a:ext cx="519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RYBY</a:t>
            </a:r>
          </a:p>
        </p:txBody>
      </p:sp>
      <p:pic>
        <p:nvPicPr>
          <p:cNvPr id="1026" name="Picture 2" descr="Kapr obecný - Cyprinus Carpio - PŘÍRODA.cz">
            <a:extLst>
              <a:ext uri="{FF2B5EF4-FFF2-40B4-BE49-F238E27FC236}">
                <a16:creationId xmlns:a16="http://schemas.microsoft.com/office/drawing/2014/main" id="{CA6AE649-91C2-4958-95EF-2458FDDEE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92" y="1636238"/>
            <a:ext cx="5715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AF85753-FF1D-4CC4-8CFF-154FE095675F}"/>
              </a:ext>
            </a:extLst>
          </p:cNvPr>
          <p:cNvSpPr txBox="1"/>
          <p:nvPr/>
        </p:nvSpPr>
        <p:spPr>
          <a:xfrm>
            <a:off x="989815" y="2670737"/>
            <a:ext cx="49396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Žijí ve vodě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Dýchají žábrami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Tělo pokryto šupinami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Pohybují se pomocí ploutví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55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BF6FCA-AD16-4298-9DC8-2AA817B5C5E9}"/>
              </a:ext>
            </a:extLst>
          </p:cNvPr>
          <p:cNvSpPr txBox="1"/>
          <p:nvPr/>
        </p:nvSpPr>
        <p:spPr>
          <a:xfrm>
            <a:off x="565608" y="329938"/>
            <a:ext cx="372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ROZMNOŽOVÁNÍ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006B1FB-4241-4480-AF8E-5C7A05F006F9}"/>
              </a:ext>
            </a:extLst>
          </p:cNvPr>
          <p:cNvSpPr txBox="1"/>
          <p:nvPr/>
        </p:nvSpPr>
        <p:spPr>
          <a:xfrm>
            <a:off x="565608" y="1102936"/>
            <a:ext cx="5316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Rozmnožování u ryb se nazývá </a:t>
            </a:r>
            <a:r>
              <a:rPr lang="cs-CZ" sz="2400" dirty="0">
                <a:solidFill>
                  <a:srgbClr val="FF0000"/>
                </a:solidFill>
              </a:rPr>
              <a:t>TŘENÍ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Samičí pohlavní buňky = </a:t>
            </a:r>
            <a:r>
              <a:rPr lang="cs-CZ" sz="2400" dirty="0">
                <a:solidFill>
                  <a:srgbClr val="FF0000"/>
                </a:solidFill>
              </a:rPr>
              <a:t>JIKRY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Samčí pohlavní buňky = </a:t>
            </a:r>
            <a:r>
              <a:rPr lang="cs-CZ" sz="2400" dirty="0">
                <a:solidFill>
                  <a:srgbClr val="FF0000"/>
                </a:solidFill>
              </a:rPr>
              <a:t>MLÍČÍ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Z oplozených jiker se líhne </a:t>
            </a:r>
            <a:r>
              <a:rPr lang="cs-CZ" sz="2400" dirty="0">
                <a:solidFill>
                  <a:srgbClr val="FF0000"/>
                </a:solidFill>
              </a:rPr>
              <a:t>PLŮDEK</a:t>
            </a:r>
          </a:p>
        </p:txBody>
      </p:sp>
      <p:pic>
        <p:nvPicPr>
          <p:cNvPr id="2050" name="Picture 2" descr="File:Pstruh obecný (Salmo trutta) - jikry detail 13.jpg - Wikimedia Commons">
            <a:extLst>
              <a:ext uri="{FF2B5EF4-FFF2-40B4-BE49-F238E27FC236}">
                <a16:creationId xmlns:a16="http://schemas.microsoft.com/office/drawing/2014/main" id="{6DFB3672-99BE-4489-9C20-AEEFF0F1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8" y="3038818"/>
            <a:ext cx="3123414" cy="23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rfme.cz - ČECHY - Ryby - Mlíčí z tresky 0,5 kg (PRG)">
            <a:extLst>
              <a:ext uri="{FF2B5EF4-FFF2-40B4-BE49-F238E27FC236}">
                <a16:creationId xmlns:a16="http://schemas.microsoft.com/office/drawing/2014/main" id="{6906A389-7421-4513-BBAF-F127B9144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71" y="3160433"/>
            <a:ext cx="2465109" cy="246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9IS09P7 Rozmnožování a chov ryb">
            <a:extLst>
              <a:ext uri="{FF2B5EF4-FFF2-40B4-BE49-F238E27FC236}">
                <a16:creationId xmlns:a16="http://schemas.microsoft.com/office/drawing/2014/main" id="{02330A25-B411-4FCF-9DF7-0B0EFA0C3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16" y="2823328"/>
            <a:ext cx="4041021" cy="27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A88F22D-910B-4E77-BCC8-643B9361E781}"/>
              </a:ext>
            </a:extLst>
          </p:cNvPr>
          <p:cNvSpPr txBox="1"/>
          <p:nvPr/>
        </p:nvSpPr>
        <p:spPr>
          <a:xfrm>
            <a:off x="1588784" y="5440876"/>
            <a:ext cx="185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jikry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E9E6C61-6D2F-4A32-A77F-89E0582AC323}"/>
              </a:ext>
            </a:extLst>
          </p:cNvPr>
          <p:cNvSpPr txBox="1"/>
          <p:nvPr/>
        </p:nvSpPr>
        <p:spPr>
          <a:xfrm>
            <a:off x="5455762" y="5744047"/>
            <a:ext cx="165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mlíčí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1325C1-45BA-4816-8301-293576E9E116}"/>
              </a:ext>
            </a:extLst>
          </p:cNvPr>
          <p:cNvSpPr txBox="1"/>
          <p:nvPr/>
        </p:nvSpPr>
        <p:spPr>
          <a:xfrm>
            <a:off x="9756742" y="5658632"/>
            <a:ext cx="232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plůdek</a:t>
            </a:r>
          </a:p>
        </p:txBody>
      </p:sp>
    </p:spTree>
    <p:extLst>
      <p:ext uri="{BB962C8B-B14F-4D97-AF65-F5344CB8AC3E}">
        <p14:creationId xmlns:p14="http://schemas.microsoft.com/office/powerpoint/2010/main" val="241474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2B1A3B1-E922-46C9-9AB4-0D6D2A0229A8}"/>
              </a:ext>
            </a:extLst>
          </p:cNvPr>
          <p:cNvSpPr txBox="1"/>
          <p:nvPr/>
        </p:nvSpPr>
        <p:spPr>
          <a:xfrm>
            <a:off x="584462" y="348792"/>
            <a:ext cx="331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MOŘSKÉ RYBY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02751FF-EEBE-4774-93FB-F28BFBEB8F3A}"/>
              </a:ext>
            </a:extLst>
          </p:cNvPr>
          <p:cNvSpPr txBox="1"/>
          <p:nvPr/>
        </p:nvSpPr>
        <p:spPr>
          <a:xfrm>
            <a:off x="8427563" y="286674"/>
            <a:ext cx="360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SLADKOVODNÍ</a:t>
            </a:r>
          </a:p>
        </p:txBody>
      </p:sp>
      <p:pic>
        <p:nvPicPr>
          <p:cNvPr id="3074" name="Picture 2" descr="Fresh Fish Service může dovézt impozantní úlovek | Bidfood.cz">
            <a:extLst>
              <a:ext uri="{FF2B5EF4-FFF2-40B4-BE49-F238E27FC236}">
                <a16:creationId xmlns:a16="http://schemas.microsoft.com/office/drawing/2014/main" id="{238AAB21-D19D-4242-B1A0-DAC589DF9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7" y="976067"/>
            <a:ext cx="2424064" cy="161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krela obecná (Scomber scombrus) - ChovZvířat.cz">
            <a:extLst>
              <a:ext uri="{FF2B5EF4-FFF2-40B4-BE49-F238E27FC236}">
                <a16:creationId xmlns:a16="http://schemas.microsoft.com/office/drawing/2014/main" id="{87FF78CE-5D1D-45C1-AD3D-43C343831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15" y="9125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ardinky | Cerstveryby.cz">
            <a:extLst>
              <a:ext uri="{FF2B5EF4-FFF2-40B4-BE49-F238E27FC236}">
                <a16:creationId xmlns:a16="http://schemas.microsoft.com/office/drawing/2014/main" id="{22FC7E2D-7EC8-4ADC-8976-85B9FD0A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" y="3836708"/>
            <a:ext cx="2570375" cy="19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yhřívané oči jsou lepší | kreacionismus.cz">
            <a:extLst>
              <a:ext uri="{FF2B5EF4-FFF2-40B4-BE49-F238E27FC236}">
                <a16:creationId xmlns:a16="http://schemas.microsoft.com/office/drawing/2014/main" id="{081B8416-BA8C-4C08-8F59-85F86896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15" y="3821659"/>
            <a:ext cx="3410834" cy="19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58E02F3-2077-4D7E-97B0-B0F52BFFC2AA}"/>
              </a:ext>
            </a:extLst>
          </p:cNvPr>
          <p:cNvSpPr txBox="1"/>
          <p:nvPr/>
        </p:nvSpPr>
        <p:spPr>
          <a:xfrm>
            <a:off x="867266" y="2665385"/>
            <a:ext cx="174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tuňák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3A158F1-F7D0-47B6-868A-97471525CA3D}"/>
              </a:ext>
            </a:extLst>
          </p:cNvPr>
          <p:cNvSpPr txBox="1"/>
          <p:nvPr/>
        </p:nvSpPr>
        <p:spPr>
          <a:xfrm>
            <a:off x="3902697" y="2684644"/>
            <a:ext cx="202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makrela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CFD2701-197B-45E4-9CC0-BA15325417F0}"/>
              </a:ext>
            </a:extLst>
          </p:cNvPr>
          <p:cNvSpPr txBox="1"/>
          <p:nvPr/>
        </p:nvSpPr>
        <p:spPr>
          <a:xfrm>
            <a:off x="748686" y="5808730"/>
            <a:ext cx="2281287" cy="37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sardinka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CB282C-8A1A-46F5-8AFF-DA824B80AB84}"/>
              </a:ext>
            </a:extLst>
          </p:cNvPr>
          <p:cNvSpPr txBox="1"/>
          <p:nvPr/>
        </p:nvSpPr>
        <p:spPr>
          <a:xfrm>
            <a:off x="4293936" y="5785874"/>
            <a:ext cx="263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mečoun</a:t>
            </a:r>
          </a:p>
        </p:txBody>
      </p:sp>
      <p:pic>
        <p:nvPicPr>
          <p:cNvPr id="3082" name="Picture 10" descr="Rekordní délka uloveného sumce">
            <a:extLst>
              <a:ext uri="{FF2B5EF4-FFF2-40B4-BE49-F238E27FC236}">
                <a16:creationId xmlns:a16="http://schemas.microsoft.com/office/drawing/2014/main" id="{D9E960FA-0FDF-465B-BAC2-F25FC5D7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17" y="971158"/>
            <a:ext cx="2498103" cy="15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Úhoř říční (Anguilla anguilla) - ChovZvířat.cz">
            <a:extLst>
              <a:ext uri="{FF2B5EF4-FFF2-40B4-BE49-F238E27FC236}">
                <a16:creationId xmlns:a16="http://schemas.microsoft.com/office/drawing/2014/main" id="{8C044014-A188-4D1E-A006-A09C19BB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3" y="2850051"/>
            <a:ext cx="2425665" cy="16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Okoun Říční - Perca fluviatilis - Místní rybářská skupina Odry">
            <a:extLst>
              <a:ext uri="{FF2B5EF4-FFF2-40B4-BE49-F238E27FC236}">
                <a16:creationId xmlns:a16="http://schemas.microsoft.com/office/drawing/2014/main" id="{14A4EEA8-1CD1-4451-BC57-2EAB0245F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61" y="4800598"/>
            <a:ext cx="2303392" cy="15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471D0F0-77F8-4442-808C-B924A4A8C149}"/>
              </a:ext>
            </a:extLst>
          </p:cNvPr>
          <p:cNvSpPr txBox="1"/>
          <p:nvPr/>
        </p:nvSpPr>
        <p:spPr>
          <a:xfrm>
            <a:off x="9209628" y="1414755"/>
            <a:ext cx="203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sumec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98E4640-7885-4785-AF90-C3602FAB6B46}"/>
              </a:ext>
            </a:extLst>
          </p:cNvPr>
          <p:cNvSpPr txBox="1"/>
          <p:nvPr/>
        </p:nvSpPr>
        <p:spPr>
          <a:xfrm>
            <a:off x="8587818" y="3456490"/>
            <a:ext cx="186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úhoř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3AA2491-F1D9-45FE-BB57-307CCC978CCE}"/>
              </a:ext>
            </a:extLst>
          </p:cNvPr>
          <p:cNvSpPr txBox="1"/>
          <p:nvPr/>
        </p:nvSpPr>
        <p:spPr>
          <a:xfrm>
            <a:off x="9521072" y="5448693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okoun</a:t>
            </a:r>
          </a:p>
        </p:txBody>
      </p:sp>
    </p:spTree>
    <p:extLst>
      <p:ext uri="{BB962C8B-B14F-4D97-AF65-F5344CB8AC3E}">
        <p14:creationId xmlns:p14="http://schemas.microsoft.com/office/powerpoint/2010/main" val="1115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6702A3B-45C2-474C-8D7C-7829FA553574}"/>
              </a:ext>
            </a:extLst>
          </p:cNvPr>
          <p:cNvSpPr txBox="1"/>
          <p:nvPr/>
        </p:nvSpPr>
        <p:spPr>
          <a:xfrm>
            <a:off x="471340" y="301658"/>
            <a:ext cx="241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PLAZI</a:t>
            </a:r>
          </a:p>
        </p:txBody>
      </p:sp>
      <p:pic>
        <p:nvPicPr>
          <p:cNvPr id="4098" name="Picture 2" descr="Ještěrka obecná - lexikon zvířat">
            <a:extLst>
              <a:ext uri="{FF2B5EF4-FFF2-40B4-BE49-F238E27FC236}">
                <a16:creationId xmlns:a16="http://schemas.microsoft.com/office/drawing/2014/main" id="{FE1BC762-4395-4525-A4E2-5EAC54310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43" y="2213630"/>
            <a:ext cx="4614813" cy="25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D8CF599-77DF-4857-8814-8001F56FF861}"/>
              </a:ext>
            </a:extLst>
          </p:cNvPr>
          <p:cNvSpPr txBox="1"/>
          <p:nvPr/>
        </p:nvSpPr>
        <p:spPr>
          <a:xfrm>
            <a:off x="782425" y="2828835"/>
            <a:ext cx="586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Žijí ve vodě i na souši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Dýchají plícemi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Tělo je pokryto kůží (může být krunýř)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Mláďata se líhnou z vajíček</a:t>
            </a:r>
          </a:p>
        </p:txBody>
      </p:sp>
    </p:spTree>
    <p:extLst>
      <p:ext uri="{BB962C8B-B14F-4D97-AF65-F5344CB8AC3E}">
        <p14:creationId xmlns:p14="http://schemas.microsoft.com/office/powerpoint/2010/main" val="66773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EFA3A1F-1F8F-4BB0-8866-662302D6768D}"/>
              </a:ext>
            </a:extLst>
          </p:cNvPr>
          <p:cNvSpPr txBox="1"/>
          <p:nvPr/>
        </p:nvSpPr>
        <p:spPr>
          <a:xfrm>
            <a:off x="348792" y="226243"/>
            <a:ext cx="340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SKUPINY PLAZŮ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5477925-1371-4588-ABDC-2DC5B2EE3AB7}"/>
              </a:ext>
            </a:extLst>
          </p:cNvPr>
          <p:cNvSpPr txBox="1"/>
          <p:nvPr/>
        </p:nvSpPr>
        <p:spPr>
          <a:xfrm>
            <a:off x="1046375" y="970960"/>
            <a:ext cx="1762813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JEŠTĚŘI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807A81-B376-4A7E-916E-DE76B6969325}"/>
              </a:ext>
            </a:extLst>
          </p:cNvPr>
          <p:cNvSpPr txBox="1"/>
          <p:nvPr/>
        </p:nvSpPr>
        <p:spPr>
          <a:xfrm>
            <a:off x="9087440" y="330094"/>
            <a:ext cx="2149311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ŽELVY</a:t>
            </a:r>
          </a:p>
        </p:txBody>
      </p:sp>
      <p:pic>
        <p:nvPicPr>
          <p:cNvPr id="5122" name="Picture 2" descr="Ještěrka obecná - lexikon zvířat">
            <a:extLst>
              <a:ext uri="{FF2B5EF4-FFF2-40B4-BE49-F238E27FC236}">
                <a16:creationId xmlns:a16="http://schemas.microsoft.com/office/drawing/2014/main" id="{A558B44C-FED6-459D-92CD-64052CAF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3" y="1507974"/>
            <a:ext cx="2955696" cy="166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842027D-D2AF-49A7-A1B4-A05A7B08E92F}"/>
              </a:ext>
            </a:extLst>
          </p:cNvPr>
          <p:cNvSpPr txBox="1"/>
          <p:nvPr/>
        </p:nvSpPr>
        <p:spPr>
          <a:xfrm>
            <a:off x="1046375" y="3244334"/>
            <a:ext cx="229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Ještěrka obecná</a:t>
            </a:r>
          </a:p>
        </p:txBody>
      </p:sp>
      <p:pic>
        <p:nvPicPr>
          <p:cNvPr id="5124" name="Picture 4" descr="Deník.cz | Leguán mořský je jedím z exotických obyvatel souostroví  Galapágy. | fotogalerie">
            <a:extLst>
              <a:ext uri="{FF2B5EF4-FFF2-40B4-BE49-F238E27FC236}">
                <a16:creationId xmlns:a16="http://schemas.microsoft.com/office/drawing/2014/main" id="{F188E312-E546-463E-A868-7A620447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9" y="4041771"/>
            <a:ext cx="4040466" cy="227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5222208-A5DD-4A78-95C1-BF0A4A5AC2A3}"/>
              </a:ext>
            </a:extLst>
          </p:cNvPr>
          <p:cNvSpPr txBox="1"/>
          <p:nvPr/>
        </p:nvSpPr>
        <p:spPr>
          <a:xfrm>
            <a:off x="1154783" y="6370901"/>
            <a:ext cx="207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Leguán mořský</a:t>
            </a:r>
          </a:p>
        </p:txBody>
      </p:sp>
      <p:pic>
        <p:nvPicPr>
          <p:cNvPr id="5126" name="Picture 6" descr="Želva zelenavá – Wikipedie">
            <a:extLst>
              <a:ext uri="{FF2B5EF4-FFF2-40B4-BE49-F238E27FC236}">
                <a16:creationId xmlns:a16="http://schemas.microsoft.com/office/drawing/2014/main" id="{B1AC9A98-6FEF-4C4A-B7F6-14A3BD30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26" y="970960"/>
            <a:ext cx="3238301" cy="17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areta obrovská – Wikipedie">
            <a:extLst>
              <a:ext uri="{FF2B5EF4-FFF2-40B4-BE49-F238E27FC236}">
                <a16:creationId xmlns:a16="http://schemas.microsoft.com/office/drawing/2014/main" id="{67D5519F-209A-456E-9EA4-89765AFE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49" y="2816192"/>
            <a:ext cx="3268209" cy="245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051D6D0-CD83-495A-88AC-77AE920BAEB1}"/>
              </a:ext>
            </a:extLst>
          </p:cNvPr>
          <p:cNvSpPr txBox="1"/>
          <p:nvPr/>
        </p:nvSpPr>
        <p:spPr>
          <a:xfrm>
            <a:off x="8304885" y="1493865"/>
            <a:ext cx="1955868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Želva zelená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7FA4F12-E2F4-4FC8-BB7E-EFC0D8D98970}"/>
              </a:ext>
            </a:extLst>
          </p:cNvPr>
          <p:cNvSpPr txBox="1"/>
          <p:nvPr/>
        </p:nvSpPr>
        <p:spPr>
          <a:xfrm>
            <a:off x="7887093" y="3994072"/>
            <a:ext cx="227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kareta</a:t>
            </a:r>
          </a:p>
        </p:txBody>
      </p:sp>
      <p:pic>
        <p:nvPicPr>
          <p:cNvPr id="5130" name="Picture 10" descr="Kajmanka supí (Macrochelys temminckii) - ChovZvířat.cz">
            <a:extLst>
              <a:ext uri="{FF2B5EF4-FFF2-40B4-BE49-F238E27FC236}">
                <a16:creationId xmlns:a16="http://schemas.microsoft.com/office/drawing/2014/main" id="{F08797FF-82CC-4300-B9C2-421F2BF5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79" y="4243519"/>
            <a:ext cx="3238301" cy="24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0CEAB44-AAF3-4507-B5D6-3EFFF91E4E51}"/>
              </a:ext>
            </a:extLst>
          </p:cNvPr>
          <p:cNvSpPr txBox="1"/>
          <p:nvPr/>
        </p:nvSpPr>
        <p:spPr>
          <a:xfrm>
            <a:off x="7773480" y="5982190"/>
            <a:ext cx="185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Kajmanka supí</a:t>
            </a:r>
          </a:p>
        </p:txBody>
      </p:sp>
    </p:spTree>
    <p:extLst>
      <p:ext uri="{BB962C8B-B14F-4D97-AF65-F5344CB8AC3E}">
        <p14:creationId xmlns:p14="http://schemas.microsoft.com/office/powerpoint/2010/main" val="177679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5EE28FA-ADF3-4356-A2AD-C708BA0F5BF2}"/>
              </a:ext>
            </a:extLst>
          </p:cNvPr>
          <p:cNvSpPr txBox="1"/>
          <p:nvPr/>
        </p:nvSpPr>
        <p:spPr>
          <a:xfrm>
            <a:off x="1564850" y="179108"/>
            <a:ext cx="246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HADI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6D1D4E4-0822-45E8-9C7C-A8355995D8F6}"/>
              </a:ext>
            </a:extLst>
          </p:cNvPr>
          <p:cNvSpPr txBox="1"/>
          <p:nvPr/>
        </p:nvSpPr>
        <p:spPr>
          <a:xfrm>
            <a:off x="8735505" y="179109"/>
            <a:ext cx="365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KROKODÝLOVÉ</a:t>
            </a:r>
          </a:p>
        </p:txBody>
      </p:sp>
      <p:pic>
        <p:nvPicPr>
          <p:cNvPr id="1026" name="Picture 2" descr="Užovka obojková - lexikon zvířat">
            <a:extLst>
              <a:ext uri="{FF2B5EF4-FFF2-40B4-BE49-F238E27FC236}">
                <a16:creationId xmlns:a16="http://schemas.microsoft.com/office/drawing/2014/main" id="{93E56CF3-937E-4F64-BA83-B789C1A3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8" y="823412"/>
            <a:ext cx="3198356" cy="17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mije obecná (Vipera berus) - ChovZvířat.cz">
            <a:extLst>
              <a:ext uri="{FF2B5EF4-FFF2-40B4-BE49-F238E27FC236}">
                <a16:creationId xmlns:a16="http://schemas.microsoft.com/office/drawing/2014/main" id="{1249F5B7-EE25-4051-A365-AB420E9D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47" y="2928941"/>
            <a:ext cx="2471431" cy="16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4F2E0CD-EE78-4223-A5E2-C75C9C8A8F35}"/>
              </a:ext>
            </a:extLst>
          </p:cNvPr>
          <p:cNvSpPr txBox="1"/>
          <p:nvPr/>
        </p:nvSpPr>
        <p:spPr>
          <a:xfrm>
            <a:off x="697584" y="3723588"/>
            <a:ext cx="170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Zmije obecná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3A387B0-8EBF-49EF-B57E-52EE026796BA}"/>
              </a:ext>
            </a:extLst>
          </p:cNvPr>
          <p:cNvSpPr txBox="1"/>
          <p:nvPr/>
        </p:nvSpPr>
        <p:spPr>
          <a:xfrm>
            <a:off x="3704734" y="148943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Užovka obojková</a:t>
            </a:r>
          </a:p>
        </p:txBody>
      </p:sp>
      <p:pic>
        <p:nvPicPr>
          <p:cNvPr id="1030" name="Picture 6" descr="Kobra indická | Naturfoto.cz">
            <a:extLst>
              <a:ext uri="{FF2B5EF4-FFF2-40B4-BE49-F238E27FC236}">
                <a16:creationId xmlns:a16="http://schemas.microsoft.com/office/drawing/2014/main" id="{54F8A3DA-3B38-407D-A59E-655FD7531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" y="4751992"/>
            <a:ext cx="2624972" cy="18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D6A40D8-0FB8-4C42-8F20-CA4D6B66C73F}"/>
              </a:ext>
            </a:extLst>
          </p:cNvPr>
          <p:cNvSpPr txBox="1"/>
          <p:nvPr/>
        </p:nvSpPr>
        <p:spPr>
          <a:xfrm>
            <a:off x="2799761" y="5458120"/>
            <a:ext cx="230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Kobra indická</a:t>
            </a:r>
          </a:p>
        </p:txBody>
      </p:sp>
      <p:pic>
        <p:nvPicPr>
          <p:cNvPr id="1032" name="Picture 8" descr="Krokodýl nilský (Crocodylus niloticus) - ChovZvířat.cz">
            <a:extLst>
              <a:ext uri="{FF2B5EF4-FFF2-40B4-BE49-F238E27FC236}">
                <a16:creationId xmlns:a16="http://schemas.microsoft.com/office/drawing/2014/main" id="{5F3BBE65-E41D-4E1B-86E2-9B9E6F186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74" y="913416"/>
            <a:ext cx="3031816" cy="212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B1F1333-687A-4071-A4C7-D66A1FCB5CF7}"/>
              </a:ext>
            </a:extLst>
          </p:cNvPr>
          <p:cNvSpPr txBox="1"/>
          <p:nvPr/>
        </p:nvSpPr>
        <p:spPr>
          <a:xfrm>
            <a:off x="8936610" y="1621410"/>
            <a:ext cx="242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Krokodýl nilský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6D0767D-49BB-4B8F-9801-8244C8769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983" y="3181232"/>
            <a:ext cx="3364949" cy="188997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6171336-D175-4281-A108-D9D51C8DDEB2}"/>
              </a:ext>
            </a:extLst>
          </p:cNvPr>
          <p:cNvSpPr txBox="1"/>
          <p:nvPr/>
        </p:nvSpPr>
        <p:spPr>
          <a:xfrm>
            <a:off x="7215982" y="4041511"/>
            <a:ext cx="159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aligátor</a:t>
            </a:r>
          </a:p>
        </p:txBody>
      </p:sp>
      <p:pic>
        <p:nvPicPr>
          <p:cNvPr id="1038" name="Picture 14" descr="Gaviál indický - Gavialis gangeticus">
            <a:extLst>
              <a:ext uri="{FF2B5EF4-FFF2-40B4-BE49-F238E27FC236}">
                <a16:creationId xmlns:a16="http://schemas.microsoft.com/office/drawing/2014/main" id="{160DEE52-1022-45CD-B1DA-DBAF1C6B3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7" y="4994290"/>
            <a:ext cx="2892184" cy="17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BE7F63E-0550-4605-BAB6-721780E6119B}"/>
              </a:ext>
            </a:extLst>
          </p:cNvPr>
          <p:cNvSpPr txBox="1"/>
          <p:nvPr/>
        </p:nvSpPr>
        <p:spPr>
          <a:xfrm>
            <a:off x="8244983" y="5696982"/>
            <a:ext cx="2077368" cy="38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gaviál</a:t>
            </a:r>
          </a:p>
        </p:txBody>
      </p:sp>
    </p:spTree>
    <p:extLst>
      <p:ext uri="{BB962C8B-B14F-4D97-AF65-F5344CB8AC3E}">
        <p14:creationId xmlns:p14="http://schemas.microsoft.com/office/powerpoint/2010/main" val="100596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BD88F32-A8FF-45E3-BE32-A2DDB1B69780}"/>
              </a:ext>
            </a:extLst>
          </p:cNvPr>
          <p:cNvSpPr txBox="1"/>
          <p:nvPr/>
        </p:nvSpPr>
        <p:spPr>
          <a:xfrm>
            <a:off x="520117" y="251670"/>
            <a:ext cx="343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OBOJŽIVELNÍCI</a:t>
            </a:r>
          </a:p>
        </p:txBody>
      </p:sp>
      <p:pic>
        <p:nvPicPr>
          <p:cNvPr id="1026" name="Picture 2" descr="Pralesnička drobná (Oophaga pumilio) - ChovZvířat.cz">
            <a:extLst>
              <a:ext uri="{FF2B5EF4-FFF2-40B4-BE49-F238E27FC236}">
                <a16:creationId xmlns:a16="http://schemas.microsoft.com/office/drawing/2014/main" id="{75D814C3-1914-456E-9AD0-BCD2B571F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24" y="2097248"/>
            <a:ext cx="5698922" cy="36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9880934-4AB8-402B-B300-54E0BAEE372C}"/>
              </a:ext>
            </a:extLst>
          </p:cNvPr>
          <p:cNvSpPr txBox="1"/>
          <p:nvPr/>
        </p:nvSpPr>
        <p:spPr>
          <a:xfrm>
            <a:off x="327171" y="2457974"/>
            <a:ext cx="4664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dirty="0"/>
              <a:t>Patří mezi obratlovce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Studenokrevní živočichové – teplota těla se mění s teplotou okolí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Povrch těla je kryt kůží, která obsahuje slizové žlázy (některé žlázy jsou jedové)</a:t>
            </a:r>
          </a:p>
          <a:p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575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5DE61CD-4742-4398-A63E-C80787E730AB}"/>
              </a:ext>
            </a:extLst>
          </p:cNvPr>
          <p:cNvSpPr txBox="1"/>
          <p:nvPr/>
        </p:nvSpPr>
        <p:spPr>
          <a:xfrm>
            <a:off x="471340" y="339365"/>
            <a:ext cx="35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ROZMNOŽOVÁNÍ</a:t>
            </a:r>
          </a:p>
        </p:txBody>
      </p:sp>
      <p:pic>
        <p:nvPicPr>
          <p:cNvPr id="2050" name="Picture 2" descr="9IS13P7 Obojživelníci - rozmnožování, vývin">
            <a:extLst>
              <a:ext uri="{FF2B5EF4-FFF2-40B4-BE49-F238E27FC236}">
                <a16:creationId xmlns:a16="http://schemas.microsoft.com/office/drawing/2014/main" id="{D3183005-5200-4AA6-B43D-1C633C46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92" y="1155427"/>
            <a:ext cx="4628708" cy="45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860C659-B47F-4CA9-8AF9-B223CC694A96}"/>
              </a:ext>
            </a:extLst>
          </p:cNvPr>
          <p:cNvSpPr txBox="1"/>
          <p:nvPr/>
        </p:nvSpPr>
        <p:spPr>
          <a:xfrm>
            <a:off x="392784" y="2578081"/>
            <a:ext cx="5703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dirty="0"/>
              <a:t>Rozmnožování probíhá ve vodním prostředí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Mladí pulci žijí ve vodě a dýchají žábrami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Dospělci vylézají na souš a dýchají plícemi</a:t>
            </a:r>
          </a:p>
        </p:txBody>
      </p:sp>
    </p:spTree>
    <p:extLst>
      <p:ext uri="{BB962C8B-B14F-4D97-AF65-F5344CB8AC3E}">
        <p14:creationId xmlns:p14="http://schemas.microsoft.com/office/powerpoint/2010/main" val="126216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2D78313-F0D0-43DC-87EE-2C5C94393766}"/>
              </a:ext>
            </a:extLst>
          </p:cNvPr>
          <p:cNvSpPr txBox="1"/>
          <p:nvPr/>
        </p:nvSpPr>
        <p:spPr>
          <a:xfrm>
            <a:off x="197963" y="245097"/>
            <a:ext cx="497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SKUPINY OBOJŽIVELNÍKŮ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94D0188-E157-493C-9684-18F977137251}"/>
              </a:ext>
            </a:extLst>
          </p:cNvPr>
          <p:cNvSpPr txBox="1"/>
          <p:nvPr/>
        </p:nvSpPr>
        <p:spPr>
          <a:xfrm>
            <a:off x="282804" y="970961"/>
            <a:ext cx="241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ŽÁBY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E73FBE-0CCE-468A-AB45-5081BFAF2DC4}"/>
              </a:ext>
            </a:extLst>
          </p:cNvPr>
          <p:cNvSpPr txBox="1"/>
          <p:nvPr/>
        </p:nvSpPr>
        <p:spPr>
          <a:xfrm>
            <a:off x="5516251" y="475929"/>
            <a:ext cx="313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ČOLCI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9FADD7-FDE2-4112-BF45-7DA7373B4610}"/>
              </a:ext>
            </a:extLst>
          </p:cNvPr>
          <p:cNvSpPr txBox="1"/>
          <p:nvPr/>
        </p:nvSpPr>
        <p:spPr>
          <a:xfrm>
            <a:off x="7085814" y="3991846"/>
            <a:ext cx="301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MLOCI</a:t>
            </a:r>
          </a:p>
        </p:txBody>
      </p:sp>
      <p:pic>
        <p:nvPicPr>
          <p:cNvPr id="3074" name="Picture 2" descr="skokan zelený | Obojživelníci České republiky">
            <a:extLst>
              <a:ext uri="{FF2B5EF4-FFF2-40B4-BE49-F238E27FC236}">
                <a16:creationId xmlns:a16="http://schemas.microsoft.com/office/drawing/2014/main" id="{09FAE1AB-2E60-4875-AB70-325A1AD8D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" y="1482360"/>
            <a:ext cx="2233563" cy="163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ZOO Zlín pralesnička tropická hala">
            <a:extLst>
              <a:ext uri="{FF2B5EF4-FFF2-40B4-BE49-F238E27FC236}">
                <a16:creationId xmlns:a16="http://schemas.microsoft.com/office/drawing/2014/main" id="{54236F91-421D-47EA-B4AE-06BA99FD4C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Tohle jsou žabky, jejichž jedem indiáni potírali šípy: Kuňk, kvák, jsem  zabiják! | Ahaonline.cz">
            <a:extLst>
              <a:ext uri="{FF2B5EF4-FFF2-40B4-BE49-F238E27FC236}">
                <a16:creationId xmlns:a16="http://schemas.microsoft.com/office/drawing/2014/main" id="{A3BA8ED3-2CF0-4A2A-94EF-B78FC27E3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710" y="3471662"/>
            <a:ext cx="2238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erpeta | Obojživelník roku 2016 - rosnička zelená">
            <a:extLst>
              <a:ext uri="{FF2B5EF4-FFF2-40B4-BE49-F238E27FC236}">
                <a16:creationId xmlns:a16="http://schemas.microsoft.com/office/drawing/2014/main" id="{C12A78F2-A603-4A89-A18F-CC883EDF7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4" y="5256781"/>
            <a:ext cx="2590800" cy="13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2E64D9A-717E-4A20-B486-9F1B1B418262}"/>
              </a:ext>
            </a:extLst>
          </p:cNvPr>
          <p:cNvSpPr txBox="1"/>
          <p:nvPr/>
        </p:nvSpPr>
        <p:spPr>
          <a:xfrm>
            <a:off x="2412672" y="2115891"/>
            <a:ext cx="165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Skokan zelený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C737ED0-4AE7-4B93-B3BD-3337869C4D73}"/>
              </a:ext>
            </a:extLst>
          </p:cNvPr>
          <p:cNvSpPr txBox="1"/>
          <p:nvPr/>
        </p:nvSpPr>
        <p:spPr>
          <a:xfrm>
            <a:off x="527901" y="3894352"/>
            <a:ext cx="1489435" cy="37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Pralesnička</a:t>
            </a:r>
            <a:r>
              <a:rPr lang="cs-CZ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38F67B1-94A6-40E1-9E91-C79AF368787B}"/>
              </a:ext>
            </a:extLst>
          </p:cNvPr>
          <p:cNvSpPr txBox="1"/>
          <p:nvPr/>
        </p:nvSpPr>
        <p:spPr>
          <a:xfrm>
            <a:off x="2873604" y="5750176"/>
            <a:ext cx="183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Rosnička zelená</a:t>
            </a:r>
          </a:p>
        </p:txBody>
      </p:sp>
      <p:pic>
        <p:nvPicPr>
          <p:cNvPr id="3082" name="Picture 10" descr="Čolek Obecný - Lissotriton vulgaris">
            <a:extLst>
              <a:ext uri="{FF2B5EF4-FFF2-40B4-BE49-F238E27FC236}">
                <a16:creationId xmlns:a16="http://schemas.microsoft.com/office/drawing/2014/main" id="{30CDD247-79E8-4BA3-A3B3-AAC368028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15" y="970961"/>
            <a:ext cx="4167961" cy="24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lok skvrnitý - Atlas terarijních zvířat | iFauna.cz">
            <a:extLst>
              <a:ext uri="{FF2B5EF4-FFF2-40B4-BE49-F238E27FC236}">
                <a16:creationId xmlns:a16="http://schemas.microsoft.com/office/drawing/2014/main" id="{C369A27D-7228-4F1B-9812-E4429467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47" y="4361178"/>
            <a:ext cx="3486150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CE03B63-BD12-41B5-9DAD-C4B9569703E8}"/>
              </a:ext>
            </a:extLst>
          </p:cNvPr>
          <p:cNvSpPr txBox="1"/>
          <p:nvPr/>
        </p:nvSpPr>
        <p:spPr>
          <a:xfrm>
            <a:off x="9492792" y="5256781"/>
            <a:ext cx="241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Mlok skvrnitý</a:t>
            </a:r>
          </a:p>
        </p:txBody>
      </p:sp>
    </p:spTree>
    <p:extLst>
      <p:ext uri="{BB962C8B-B14F-4D97-AF65-F5344CB8AC3E}">
        <p14:creationId xmlns:p14="http://schemas.microsoft.com/office/powerpoint/2010/main" val="21313264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161</Words>
  <Application>Microsoft Office PowerPoint</Application>
  <PresentationFormat>Širokoúhlá obrazovka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Eliška Indrová</dc:creator>
  <cp:lastModifiedBy>Eliška Indrová</cp:lastModifiedBy>
  <cp:revision>15</cp:revision>
  <dcterms:created xsi:type="dcterms:W3CDTF">2021-01-20T07:32:13Z</dcterms:created>
  <dcterms:modified xsi:type="dcterms:W3CDTF">2021-01-21T19:54:25Z</dcterms:modified>
</cp:coreProperties>
</file>