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7" r:id="rId3"/>
    <p:sldId id="258" r:id="rId4"/>
    <p:sldId id="259" r:id="rId5"/>
    <p:sldId id="268" r:id="rId6"/>
    <p:sldId id="261" r:id="rId7"/>
    <p:sldId id="269" r:id="rId8"/>
    <p:sldId id="270" r:id="rId9"/>
    <p:sldId id="262" r:id="rId10"/>
    <p:sldId id="263" r:id="rId11"/>
    <p:sldId id="264" r:id="rId12"/>
    <p:sldId id="265" r:id="rId13"/>
    <p:sldId id="266" r:id="rId14"/>
    <p:sldId id="273" r:id="rId15"/>
    <p:sldId id="267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61" autoAdjust="0"/>
    <p:restoredTop sz="94660"/>
  </p:normalViewPr>
  <p:slideViewPr>
    <p:cSldViewPr>
      <p:cViewPr varScale="1">
        <p:scale>
          <a:sx n="68" d="100"/>
          <a:sy n="68" d="100"/>
        </p:scale>
        <p:origin x="40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BA15-EFB2-4FE2-A92F-3DC59E167ED4}" type="datetimeFigureOut">
              <a:rPr lang="cs-CZ" smtClean="0"/>
              <a:t>2.12.2020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CF89FF-EC6A-4CDF-A265-5D9E48A83146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BA15-EFB2-4FE2-A92F-3DC59E167ED4}" type="datetimeFigureOut">
              <a:rPr lang="cs-CZ" smtClean="0"/>
              <a:t>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9FF-EC6A-4CDF-A265-5D9E48A831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BA15-EFB2-4FE2-A92F-3DC59E167ED4}" type="datetimeFigureOut">
              <a:rPr lang="cs-CZ" smtClean="0"/>
              <a:t>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9FF-EC6A-4CDF-A265-5D9E48A831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87BA15-EFB2-4FE2-A92F-3DC59E167ED4}" type="datetimeFigureOut">
              <a:rPr lang="cs-CZ" smtClean="0"/>
              <a:t>2.12.2020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9CF89FF-EC6A-4CDF-A265-5D9E48A83146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BA15-EFB2-4FE2-A92F-3DC59E167ED4}" type="datetimeFigureOut">
              <a:rPr lang="cs-CZ" smtClean="0"/>
              <a:t>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9FF-EC6A-4CDF-A265-5D9E48A83146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BA15-EFB2-4FE2-A92F-3DC59E167ED4}" type="datetimeFigureOut">
              <a:rPr lang="cs-CZ" smtClean="0"/>
              <a:t>2.12.2020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9FF-EC6A-4CDF-A265-5D9E48A83146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9FF-EC6A-4CDF-A265-5D9E48A8314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BA15-EFB2-4FE2-A92F-3DC59E167ED4}" type="datetimeFigureOut">
              <a:rPr lang="cs-CZ" smtClean="0"/>
              <a:t>2.12.2020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BA15-EFB2-4FE2-A92F-3DC59E167ED4}" type="datetimeFigureOut">
              <a:rPr lang="cs-CZ" smtClean="0"/>
              <a:t>2.12.2020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9FF-EC6A-4CDF-A265-5D9E48A83146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BA15-EFB2-4FE2-A92F-3DC59E167ED4}" type="datetimeFigureOut">
              <a:rPr lang="cs-CZ" smtClean="0"/>
              <a:t>2.12.2020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9FF-EC6A-4CDF-A265-5D9E48A831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87BA15-EFB2-4FE2-A92F-3DC59E167ED4}" type="datetimeFigureOut">
              <a:rPr lang="cs-CZ" smtClean="0"/>
              <a:t>2.12.2020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CF89FF-EC6A-4CDF-A265-5D9E48A8314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BA15-EFB2-4FE2-A92F-3DC59E167ED4}" type="datetimeFigureOut">
              <a:rPr lang="cs-CZ" smtClean="0"/>
              <a:t>2.12.2020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CF89FF-EC6A-4CDF-A265-5D9E48A8314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287BA15-EFB2-4FE2-A92F-3DC59E167ED4}" type="datetimeFigureOut">
              <a:rPr lang="cs-CZ" smtClean="0"/>
              <a:t>2.12.2020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9CF89FF-EC6A-4CDF-A265-5D9E48A83146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elvary.cz/images/muzeum/germani_popelnice.jpg" TargetMode="External"/><Relationship Id="rId7" Type="http://schemas.openxmlformats.org/officeDocument/2006/relationships/hyperlink" Target="http://pohanstvi.net/kelti/obydli.jpg" TargetMode="External"/><Relationship Id="rId2" Type="http://schemas.openxmlformats.org/officeDocument/2006/relationships/hyperlink" Target="http://www.infoglobe.cz/res/data/257/030548.jpg?seek=126710683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aganshop.cz/galerie/42-04.jpg" TargetMode="External"/><Relationship Id="rId5" Type="http://schemas.openxmlformats.org/officeDocument/2006/relationships/hyperlink" Target="http://img.ihned.cz/attachment.php/15981650/bRyp1zJTNwnmCUIcoi3s0GAHVgKLrFP9/Trencin_napis.jpg" TargetMode="External"/><Relationship Id="rId4" Type="http://schemas.openxmlformats.org/officeDocument/2006/relationships/hyperlink" Target="http://rim.me.cz/cisarove/marcus_aurelius/limes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www.velvary.cz/images/muzeum/germani_popelnice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1) možno použít jako motivační prezentaci k látce Germáni na našem území</a:t>
            </a:r>
          </a:p>
          <a:p>
            <a:r>
              <a:rPr lang="cs-CZ" dirty="0"/>
              <a:t>2) počátek prezentace opakuje základní znalosti z předešlé vyučovací hodiny Keltové na našem území</a:t>
            </a:r>
          </a:p>
          <a:p>
            <a:r>
              <a:rPr lang="cs-CZ" dirty="0"/>
              <a:t>3) samotná prezentace provádí žáky učivem daného tématu</a:t>
            </a:r>
          </a:p>
          <a:p>
            <a:r>
              <a:rPr lang="cs-CZ" dirty="0"/>
              <a:t>4) na konci je vloženo shrnutí učiva pomocí otázek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Metodický návod :</a:t>
            </a:r>
          </a:p>
        </p:txBody>
      </p:sp>
    </p:spTree>
    <p:extLst>
      <p:ext uri="{BB962C8B-B14F-4D97-AF65-F5344CB8AC3E}">
        <p14:creationId xmlns:p14="http://schemas.microsoft.com/office/powerpoint/2010/main" val="4184294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probíhá ve 2. st. n. l. </a:t>
            </a:r>
          </a:p>
          <a:p>
            <a:r>
              <a:rPr lang="cs-CZ" dirty="0"/>
              <a:t>hranice římské říše se posunuly až k Dunaji</a:t>
            </a:r>
          </a:p>
          <a:p>
            <a:r>
              <a:rPr lang="cs-CZ" dirty="0"/>
              <a:t>dochází k vojenským střetům Markomanů s Římany</a:t>
            </a:r>
          </a:p>
          <a:p>
            <a:r>
              <a:rPr lang="cs-CZ" dirty="0"/>
              <a:t>na našem území předsunuty strážné římské stanice</a:t>
            </a:r>
          </a:p>
          <a:p>
            <a:pPr>
              <a:buNone/>
            </a:pPr>
            <a:r>
              <a:rPr lang="cs-CZ" dirty="0"/>
              <a:t>                       (součástí Limes </a:t>
            </a:r>
            <a:r>
              <a:rPr lang="cs-CZ" dirty="0" err="1"/>
              <a:t>Romanum</a:t>
            </a:r>
            <a:r>
              <a:rPr lang="cs-CZ" dirty="0"/>
              <a:t>)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období Markomanských válek: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Mapka germánských pozic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15" y="1844824"/>
            <a:ext cx="7637260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latinský nápis na  skále Trenčínského hradu</a:t>
            </a:r>
          </a:p>
          <a:p>
            <a:endParaRPr lang="cs-CZ" dirty="0"/>
          </a:p>
          <a:p>
            <a:r>
              <a:rPr lang="cs-CZ" dirty="0"/>
              <a:t>Z které doby pochází ?</a:t>
            </a:r>
          </a:p>
          <a:p>
            <a:endParaRPr lang="cs-CZ" dirty="0"/>
          </a:p>
          <a:p>
            <a:r>
              <a:rPr lang="cs-CZ" dirty="0"/>
              <a:t>z roku 179 n.l.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Kde najdeme důkaz o existenci římských vojsk na našem území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Nápis na Trenčínské skále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988626"/>
            <a:ext cx="6147884" cy="4104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1. Kdy k nám přichází Germánské kmeny?</a:t>
            </a:r>
          </a:p>
          <a:p>
            <a:r>
              <a:rPr lang="cs-CZ" dirty="0"/>
              <a:t>2. Které kmeny se usadily v Čechách a které na    </a:t>
            </a:r>
          </a:p>
          <a:p>
            <a:pPr marL="0" indent="0">
              <a:buNone/>
            </a:pPr>
            <a:r>
              <a:rPr lang="cs-CZ" dirty="0"/>
              <a:t>                                                                                 Moravě?</a:t>
            </a:r>
          </a:p>
          <a:p>
            <a:r>
              <a:rPr lang="cs-CZ" dirty="0"/>
              <a:t>3. Jak bys charakterizoval tyto kmeny ?</a:t>
            </a:r>
          </a:p>
          <a:p>
            <a:r>
              <a:rPr lang="cs-CZ" dirty="0"/>
              <a:t>4. Co víš o obchodní činnosti Germánů?</a:t>
            </a:r>
          </a:p>
          <a:p>
            <a:r>
              <a:rPr lang="cs-CZ" dirty="0"/>
              <a:t>5. Co ti říká období Markomanských válek?</a:t>
            </a:r>
          </a:p>
          <a:p>
            <a:r>
              <a:rPr lang="cs-CZ" dirty="0"/>
              <a:t>6. Máme nějaké důkazy o tom, že na našem území </a:t>
            </a:r>
          </a:p>
          <a:p>
            <a:pPr marL="0" indent="0">
              <a:buNone/>
            </a:pPr>
            <a:r>
              <a:rPr lang="cs-CZ" dirty="0"/>
              <a:t>       pobývala římská vojska v době Markomanských   </a:t>
            </a:r>
          </a:p>
          <a:p>
            <a:pPr marL="0" indent="0">
              <a:buNone/>
            </a:pPr>
            <a:r>
              <a:rPr lang="cs-CZ" dirty="0"/>
              <a:t>                                                                                      válek?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:</a:t>
            </a:r>
          </a:p>
        </p:txBody>
      </p:sp>
    </p:spTree>
    <p:extLst>
      <p:ext uri="{BB962C8B-B14F-4D97-AF65-F5344CB8AC3E}">
        <p14:creationId xmlns:p14="http://schemas.microsoft.com/office/powerpoint/2010/main" val="17308026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>
                <a:hlinkClick r:id="rId2"/>
              </a:rPr>
              <a:t>http://www.infoglobe.cz/res/data/257/030548.jpg?seek=1267106834</a:t>
            </a:r>
            <a:r>
              <a:rPr lang="cs-CZ" dirty="0"/>
              <a:t> </a:t>
            </a:r>
          </a:p>
          <a:p>
            <a:r>
              <a:rPr lang="cs-CZ" u="sng" dirty="0">
                <a:hlinkClick r:id="rId3"/>
              </a:rPr>
              <a:t>http://www.velvary.cz/images/muzeum/germani_popelnice.jpg</a:t>
            </a:r>
            <a:r>
              <a:rPr lang="cs-CZ" dirty="0"/>
              <a:t> </a:t>
            </a:r>
          </a:p>
          <a:p>
            <a:r>
              <a:rPr lang="cs-CZ" u="sng" dirty="0">
                <a:hlinkClick r:id="rId4"/>
              </a:rPr>
              <a:t>http://rim.me.cz/cisarove/marcus_aurelius/limes.jpg</a:t>
            </a:r>
            <a:r>
              <a:rPr lang="cs-CZ" dirty="0"/>
              <a:t>                                                                            </a:t>
            </a:r>
          </a:p>
          <a:p>
            <a:r>
              <a:rPr lang="cs-CZ" u="sng" dirty="0">
                <a:hlinkClick r:id="rId5"/>
              </a:rPr>
              <a:t>http://img.ihned.cz/attachment.php/15981650/bRyp1zJTNwnmCUIcoi3s0GAHVgKLrFP9/Trencin_napis.jpg</a:t>
            </a:r>
            <a:r>
              <a:rPr lang="cs-CZ" dirty="0"/>
              <a:t> </a:t>
            </a:r>
          </a:p>
          <a:p>
            <a:r>
              <a:rPr lang="cs-CZ" u="sng" dirty="0">
                <a:hlinkClick r:id="rId6"/>
              </a:rPr>
              <a:t>http://www.paganshop.cz/galerie/42-04.jpg</a:t>
            </a:r>
            <a:r>
              <a:rPr lang="cs-CZ" dirty="0"/>
              <a:t> </a:t>
            </a:r>
          </a:p>
          <a:p>
            <a:r>
              <a:rPr lang="cs-CZ" u="sng" dirty="0">
                <a:hlinkClick r:id="rId7"/>
              </a:rPr>
              <a:t>http://pohanstvi.net/kelti/obydli.jpg</a:t>
            </a:r>
            <a:r>
              <a:rPr lang="cs-CZ" dirty="0"/>
              <a:t> 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odkazy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Které  keltské  kmeny  obývaly naše země v době železné?</a:t>
            </a:r>
          </a:p>
          <a:p>
            <a:pPr lvl="1"/>
            <a:r>
              <a:rPr lang="cs-CZ" dirty="0"/>
              <a:t>Dokaž na příkladech vyspělost keltského hospodářství.</a:t>
            </a:r>
          </a:p>
          <a:p>
            <a:pPr lvl="1"/>
            <a:r>
              <a:rPr lang="cs-CZ" dirty="0"/>
              <a:t>Vysvětli význam keltského hradiště. Znáš název?</a:t>
            </a:r>
          </a:p>
          <a:p>
            <a:pPr lvl="1"/>
            <a:r>
              <a:rPr lang="cs-CZ" dirty="0"/>
              <a:t>Kdo zpustošil keltská hradiště na našem území?</a:t>
            </a:r>
          </a:p>
          <a:p>
            <a:pPr lvl="1"/>
            <a:r>
              <a:rPr lang="cs-CZ" dirty="0"/>
              <a:t>Znáš místa nejznámějších keltských oppid?</a:t>
            </a:r>
          </a:p>
          <a:p>
            <a:pPr lvl="1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Co už umíme?            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72000"/>
          </a:xfrm>
        </p:spPr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počátkem našeho letopočtu</a:t>
            </a:r>
          </a:p>
          <a:p>
            <a:pPr>
              <a:buNone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 k nám přichází Germáni?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vládce  MAROBUD  v bojích s Římany  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stál včele  Markomanů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Obydlí Germánů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998307"/>
            <a:ext cx="8060502" cy="5231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4976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výbojné kmeny</a:t>
            </a:r>
          </a:p>
          <a:p>
            <a:r>
              <a:rPr lang="cs-CZ" dirty="0"/>
              <a:t>žijí převážně z válečné kořisti</a:t>
            </a:r>
          </a:p>
          <a:p>
            <a:r>
              <a:rPr lang="cs-CZ" dirty="0"/>
              <a:t>zpracovávají železo – hlavně  výroba zbraní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Charakterizuj  Germány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zbraně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700808"/>
            <a:ext cx="2350264" cy="4593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997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Předměty, které Germáni používaly</a:t>
            </a:r>
          </a:p>
        </p:txBody>
      </p:sp>
      <p:pic>
        <p:nvPicPr>
          <p:cNvPr id="4098" name="Picture 2" descr="http://www.velvary.cz/images/muzeum/germani_popelnice.jpg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556792"/>
            <a:ext cx="4752528" cy="4565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798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Germáni obchodují s Římany</a:t>
            </a:r>
          </a:p>
          <a:p>
            <a:pPr>
              <a:buNone/>
            </a:pPr>
            <a:r>
              <a:rPr lang="cs-CZ" dirty="0"/>
              <a:t>                    vyvážejí :   kožešiny</a:t>
            </a:r>
          </a:p>
          <a:p>
            <a:pPr>
              <a:buNone/>
            </a:pPr>
            <a:r>
              <a:rPr lang="cs-CZ" dirty="0"/>
              <a:t>                                       med</a:t>
            </a:r>
          </a:p>
          <a:p>
            <a:pPr>
              <a:buNone/>
            </a:pPr>
            <a:r>
              <a:rPr lang="cs-CZ" dirty="0"/>
              <a:t>                                       různé suroviny</a:t>
            </a:r>
          </a:p>
          <a:p>
            <a:pPr>
              <a:buNone/>
            </a:pPr>
            <a:r>
              <a:rPr lang="cs-CZ" dirty="0"/>
              <a:t>                                       otroky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Římané  dodávají   :   hliněné nádoby  </a:t>
            </a:r>
          </a:p>
          <a:p>
            <a:pPr>
              <a:buNone/>
            </a:pPr>
            <a:r>
              <a:rPr lang="cs-CZ" dirty="0"/>
              <a:t>                                        bronzové a skleněné výrobky</a:t>
            </a:r>
          </a:p>
          <a:p>
            <a:pPr>
              <a:buNone/>
            </a:pPr>
            <a:r>
              <a:rPr lang="cs-CZ" dirty="0"/>
              <a:t>                                        šperky</a:t>
            </a:r>
          </a:p>
          <a:p>
            <a:pPr>
              <a:buNone/>
            </a:pPr>
            <a:r>
              <a:rPr lang="cs-CZ" dirty="0"/>
              <a:t>                                        víno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obchodní styky Germánů: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Vlastní 4">
      <a:dk1>
        <a:sysClr val="windowText" lastClr="000000"/>
      </a:dk1>
      <a:lt1>
        <a:srgbClr val="92D050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165</TotalTime>
  <Words>439</Words>
  <Application>Microsoft Office PowerPoint</Application>
  <PresentationFormat>Předvádění na obrazovce (4:3)</PresentationFormat>
  <Paragraphs>80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Constantia</vt:lpstr>
      <vt:lpstr>Wingdings 2</vt:lpstr>
      <vt:lpstr>Papír</vt:lpstr>
      <vt:lpstr>Metodický návod :</vt:lpstr>
      <vt:lpstr>   Co už umíme?             </vt:lpstr>
      <vt:lpstr>Kdy k nám přichází Germáni?</vt:lpstr>
      <vt:lpstr>Kdo stál včele  Markomanů ?</vt:lpstr>
      <vt:lpstr>Obydlí Germánů</vt:lpstr>
      <vt:lpstr>Charakterizuj  Germány :</vt:lpstr>
      <vt:lpstr>zbraně</vt:lpstr>
      <vt:lpstr>Předměty, které Germáni používaly</vt:lpstr>
      <vt:lpstr>obchodní styky Germánů:</vt:lpstr>
      <vt:lpstr>období Markomanských válek:</vt:lpstr>
      <vt:lpstr>Mapka germánských pozic</vt:lpstr>
      <vt:lpstr>Kde najdeme důkaz o existenci římských vojsk na našem území ?</vt:lpstr>
      <vt:lpstr>Nápis na Trenčínské skále</vt:lpstr>
      <vt:lpstr>Shrnutí :</vt:lpstr>
      <vt:lpstr>odkazy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GERMÁNI na našem území</dc:title>
  <dc:creator>lunitka</dc:creator>
  <cp:lastModifiedBy>Mgr. Petr Pohnán</cp:lastModifiedBy>
  <cp:revision>21</cp:revision>
  <dcterms:created xsi:type="dcterms:W3CDTF">2011-07-27T19:44:11Z</dcterms:created>
  <dcterms:modified xsi:type="dcterms:W3CDTF">2020-12-02T14:17:03Z</dcterms:modified>
</cp:coreProperties>
</file>