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31D0DA-9507-4582-9DA0-67736A3A63E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2F5B68-E5C1-493F-8231-BB628CC71C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gypt.tripzone.cz/fotogalerie/hieroglyfy-v-medinit-habu-4065" TargetMode="External"/><Relationship Id="rId3" Type="http://schemas.openxmlformats.org/officeDocument/2006/relationships/hyperlink" Target="http://cs.wikipedia.org/wiki/Soubor:Karnak_Amon_01.jpeg" TargetMode="External"/><Relationship Id="rId7" Type="http://schemas.openxmlformats.org/officeDocument/2006/relationships/hyperlink" Target="http://cs.wikipedia.org/wiki/Soubor:Six_sphinxes_Serapeum_at_Saqqara_Louvre.JPG" TargetMode="External"/><Relationship Id="rId2" Type="http://schemas.openxmlformats.org/officeDocument/2006/relationships/hyperlink" Target="http://cs.wikipedia.org/wiki/Soubor:Ancient_Egypt_map-en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3/3f/Luxor_Temple_Sitting_Colossus.jpg" TargetMode="External"/><Relationship Id="rId5" Type="http://schemas.openxmlformats.org/officeDocument/2006/relationships/hyperlink" Target="http://cs.wikipedia.org/wiki/Soubor:Valley_of_the_Kings_(Luxor,_Egypt).jpg" TargetMode="External"/><Relationship Id="rId4" Type="http://schemas.openxmlformats.org/officeDocument/2006/relationships/hyperlink" Target="http://cs.wikipedia.org/wiki/Soubor:All_Gizah_Pyramids.jpg" TargetMode="External"/><Relationship Id="rId9" Type="http://schemas.openxmlformats.org/officeDocument/2006/relationships/hyperlink" Target="http://upload.wikimedia.org/wikipedia/commons/2/25/Egypt_Hieroglyphe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458200" cy="91440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+mj-lt"/>
              </a:rPr>
              <a:t>STAROVĚKÉ STÁTY - EGYPT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299695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Název školy: ZŠ Karla Klíče v Hostinném</a:t>
            </a:r>
          </a:p>
          <a:p>
            <a:r>
              <a:rPr lang="cs-CZ" dirty="0"/>
              <a:t>Autor: Alena </a:t>
            </a:r>
            <a:r>
              <a:rPr lang="cs-CZ" dirty="0" err="1"/>
              <a:t>Pavolková</a:t>
            </a:r>
            <a:endParaRPr lang="cs-CZ" dirty="0"/>
          </a:p>
          <a:p>
            <a:r>
              <a:rPr lang="cs-CZ" dirty="0"/>
              <a:t>Název</a:t>
            </a:r>
            <a:r>
              <a:rPr lang="cs-CZ"/>
              <a:t>:  VY_32_INOVACE_08_B_4_ </a:t>
            </a:r>
            <a:r>
              <a:rPr lang="cs-CZ" dirty="0"/>
              <a:t>STAROVĚKÉ STÁTY – EGYPT</a:t>
            </a:r>
          </a:p>
          <a:p>
            <a:r>
              <a:rPr lang="cs-CZ" dirty="0"/>
              <a:t>Téma: Dějiny výtvarného umění</a:t>
            </a:r>
          </a:p>
          <a:p>
            <a:r>
              <a:rPr lang="cs-CZ" dirty="0"/>
              <a:t>Číslo projektu: CZ.1.07/1.4.00/21.21.2131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096" y="4581128"/>
            <a:ext cx="7473984" cy="142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815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67572"/>
              </p:ext>
            </p:extLst>
          </p:nvPr>
        </p:nvGraphicFramePr>
        <p:xfrm>
          <a:off x="1524000" y="13970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Identifikační tabulka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Autor: Alena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Pavolková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Vytvořeno dne</a:t>
                      </a:r>
                      <a:r>
                        <a:rPr lang="cs-CZ"/>
                        <a:t>: 10.1</a:t>
                      </a:r>
                      <a:r>
                        <a:rPr lang="cs-CZ" dirty="0"/>
                        <a:t>. 2012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Odpilotováno</a:t>
                      </a:r>
                      <a:r>
                        <a:rPr lang="cs-CZ" dirty="0"/>
                        <a:t> dne:</a:t>
                      </a:r>
                      <a:r>
                        <a:rPr lang="cs-CZ" baseline="0" dirty="0"/>
                        <a:t> 17.1. 2012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</a:t>
                      </a:r>
                      <a:r>
                        <a:rPr lang="cs-CZ" baseline="0" dirty="0"/>
                        <a:t> třídě: 6.A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Vzdělávací oblast: Umění a </a:t>
                      </a:r>
                      <a:r>
                        <a:rPr lang="cs-CZ" dirty="0" err="1"/>
                        <a:t>klutura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Vzdělávací obor: Výtvarná</a:t>
                      </a:r>
                      <a:r>
                        <a:rPr lang="cs-CZ" baseline="0" dirty="0"/>
                        <a:t> výchova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Tematický okruh: Dějiny výtvarného umění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Téma: Starověký Egypt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Klíčová slova: Starověký Egypt, mastaby, </a:t>
                      </a:r>
                      <a:r>
                        <a:rPr lang="cs-CZ" dirty="0" err="1"/>
                        <a:t>pyramidy,skalní</a:t>
                      </a:r>
                      <a:r>
                        <a:rPr lang="cs-CZ" dirty="0"/>
                        <a:t> hroby, sochy faraonů, sfingy, hieroglyfy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Starověký </a:t>
            </a:r>
            <a:r>
              <a:rPr lang="cs-CZ" dirty="0" err="1"/>
              <a:t>egypt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Na území povodí Nilu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Úrodná půda ze záplav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Nejprve nejednotné území, později sjednoceno v celistvý stát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4664"/>
            <a:ext cx="4320481" cy="5919936"/>
          </a:xfrm>
        </p:spPr>
      </p:pic>
    </p:spTree>
    <p:extLst>
      <p:ext uri="{BB962C8B-B14F-4D97-AF65-F5344CB8AC3E}">
        <p14:creationId xmlns:p14="http://schemas.microsoft.com/office/powerpoint/2010/main" val="167328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Výtvarné 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41910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u="sng" dirty="0"/>
              <a:t>Architektura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/>
              <a:t>Sítě kanálů</a:t>
            </a:r>
          </a:p>
          <a:p>
            <a:pPr marL="0" indent="0">
              <a:buNone/>
            </a:pPr>
            <a:endParaRPr lang="cs-CZ" sz="2000" b="1" dirty="0"/>
          </a:p>
          <a:p>
            <a:pPr>
              <a:buFont typeface="Wingdings" pitchFamily="2" charset="2"/>
              <a:buChar char="§"/>
            </a:pPr>
            <a:r>
              <a:rPr lang="cs-CZ" sz="2000" b="1" dirty="0"/>
              <a:t>Domy – </a:t>
            </a:r>
            <a:r>
              <a:rPr lang="cs-CZ" sz="2000" dirty="0"/>
              <a:t>obydlí prostého lidu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   - </a:t>
            </a:r>
            <a:r>
              <a:rPr lang="cs-CZ" sz="2000" dirty="0"/>
              <a:t>obyčejné, strohé vybavení</a:t>
            </a:r>
          </a:p>
          <a:p>
            <a:pPr marL="0" indent="0">
              <a:buNone/>
            </a:pPr>
            <a:endParaRPr lang="cs-CZ" sz="2000" b="1" dirty="0"/>
          </a:p>
          <a:p>
            <a:pPr>
              <a:buFont typeface="Wingdings" pitchFamily="2" charset="2"/>
              <a:buChar char="§"/>
            </a:pPr>
            <a:r>
              <a:rPr lang="cs-CZ" sz="2000" b="1" dirty="0"/>
              <a:t>Paláce – </a:t>
            </a:r>
            <a:r>
              <a:rPr lang="cs-CZ" sz="2000" dirty="0"/>
              <a:t>obydlí králů</a:t>
            </a:r>
          </a:p>
          <a:p>
            <a:pPr marL="0" indent="0">
              <a:buNone/>
            </a:pPr>
            <a:r>
              <a:rPr lang="cs-CZ" sz="2000" b="1" dirty="0"/>
              <a:t>       - </a:t>
            </a:r>
            <a:r>
              <a:rPr lang="cs-CZ" sz="2000" dirty="0"/>
              <a:t>slavnostní sály, královské </a:t>
            </a:r>
          </a:p>
          <a:p>
            <a:pPr marL="0" indent="0">
              <a:buNone/>
            </a:pPr>
            <a:r>
              <a:rPr lang="cs-CZ" sz="2000" dirty="0"/>
              <a:t>          pokoje, chodby, zahrady a </a:t>
            </a:r>
          </a:p>
          <a:p>
            <a:pPr marL="0" indent="0">
              <a:buNone/>
            </a:pPr>
            <a:r>
              <a:rPr lang="cs-CZ" sz="2000" dirty="0"/>
              <a:t>          bazény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b="1" dirty="0"/>
              <a:t>Chrámy – </a:t>
            </a:r>
            <a:r>
              <a:rPr lang="cs-CZ" sz="2000" dirty="0"/>
              <a:t>monumentální stavby zasvěcené bohům</a:t>
            </a:r>
          </a:p>
          <a:p>
            <a:pPr marL="0" indent="0">
              <a:buNone/>
            </a:pPr>
            <a:r>
              <a:rPr lang="cs-CZ" sz="2000" dirty="0"/>
              <a:t>    - nejznámější – v </a:t>
            </a:r>
            <a:r>
              <a:rPr lang="cs-CZ" sz="2000" dirty="0" err="1"/>
              <a:t>Karnaku</a:t>
            </a:r>
            <a:r>
              <a:rPr lang="cs-CZ" sz="2000" dirty="0"/>
              <a:t>, </a:t>
            </a:r>
          </a:p>
          <a:p>
            <a:pPr marL="0" indent="0">
              <a:buNone/>
            </a:pPr>
            <a:r>
              <a:rPr lang="cs-CZ" sz="2000" dirty="0"/>
              <a:t>       Luxoru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84784"/>
            <a:ext cx="4995664" cy="3343581"/>
          </a:xfrm>
        </p:spPr>
      </p:pic>
      <p:sp>
        <p:nvSpPr>
          <p:cNvPr id="6" name="TextovéPole 5"/>
          <p:cNvSpPr txBox="1"/>
          <p:nvPr/>
        </p:nvSpPr>
        <p:spPr>
          <a:xfrm rot="1429318">
            <a:off x="6605093" y="5546713"/>
            <a:ext cx="186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Chrám v </a:t>
            </a:r>
            <a:r>
              <a:rPr lang="cs-CZ" dirty="0" err="1">
                <a:solidFill>
                  <a:srgbClr val="FF0000"/>
                </a:solidFill>
              </a:rPr>
              <a:t>Karnaku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3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/>
              <a:t>- </a:t>
            </a:r>
            <a:r>
              <a:rPr lang="cs-CZ" sz="2200" b="1" dirty="0"/>
              <a:t>Stavby spjaté s úctou k mrtvým:</a:t>
            </a:r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mastaby</a:t>
            </a:r>
            <a:r>
              <a:rPr lang="cs-CZ" sz="2200" dirty="0"/>
              <a:t> – nejstarší hrobky s podzemní pohřební komorou a sarkofágem (náhrobek)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Pyramidy</a:t>
            </a:r>
            <a:r>
              <a:rPr lang="cs-CZ" sz="2200" dirty="0"/>
              <a:t> – královské hrobky</a:t>
            </a:r>
          </a:p>
          <a:p>
            <a:pPr marL="0" indent="0">
              <a:buNone/>
            </a:pPr>
            <a:r>
              <a:rPr lang="cs-CZ" sz="2200" b="1" dirty="0"/>
              <a:t>     </a:t>
            </a:r>
            <a:r>
              <a:rPr lang="cs-CZ" sz="2200" dirty="0"/>
              <a:t>- nejznámější pyramidy</a:t>
            </a:r>
          </a:p>
          <a:p>
            <a:pPr marL="0" indent="0">
              <a:buNone/>
            </a:pPr>
            <a:r>
              <a:rPr lang="cs-CZ" sz="2200" dirty="0"/>
              <a:t>       v Gíze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Skalní hroby</a:t>
            </a:r>
            <a:r>
              <a:rPr lang="cs-CZ" sz="2200" dirty="0"/>
              <a:t>  - tesané do skal</a:t>
            </a:r>
          </a:p>
          <a:p>
            <a:pPr marL="0" indent="0">
              <a:buNone/>
            </a:pPr>
            <a:r>
              <a:rPr lang="cs-CZ" sz="2200" dirty="0"/>
              <a:t>     - bohatě zdobené malbami, </a:t>
            </a:r>
          </a:p>
          <a:p>
            <a:pPr marL="0" indent="0">
              <a:buNone/>
            </a:pPr>
            <a:r>
              <a:rPr lang="cs-CZ" sz="2200" dirty="0"/>
              <a:t>       sochami, šperky, rakve</a:t>
            </a:r>
          </a:p>
          <a:p>
            <a:pPr marL="0" indent="0">
              <a:buNone/>
            </a:pPr>
            <a:r>
              <a:rPr lang="cs-CZ" sz="2200" dirty="0"/>
              <a:t>       zdobené drahokamy </a:t>
            </a:r>
          </a:p>
          <a:p>
            <a:pPr marL="0" indent="0">
              <a:buNone/>
            </a:pPr>
            <a:r>
              <a:rPr lang="cs-CZ" sz="2200" dirty="0"/>
              <a:t>     - nejznámější - Údolí králů</a:t>
            </a:r>
          </a:p>
          <a:p>
            <a:pPr marL="0" indent="0">
              <a:buNone/>
            </a:pPr>
            <a:r>
              <a:rPr lang="cs-CZ" sz="2200" dirty="0"/>
              <a:t>      a královen u města </a:t>
            </a:r>
            <a:r>
              <a:rPr lang="cs-CZ" sz="2200" dirty="0" err="1"/>
              <a:t>Vésetu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881" y="1052736"/>
            <a:ext cx="4707632" cy="2448272"/>
          </a:xfrm>
        </p:spPr>
      </p:pic>
      <p:sp>
        <p:nvSpPr>
          <p:cNvPr id="6" name="TextovéPole 5"/>
          <p:cNvSpPr txBox="1"/>
          <p:nvPr/>
        </p:nvSpPr>
        <p:spPr>
          <a:xfrm>
            <a:off x="7381097" y="320581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Pyramidy v Gíze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4056112" cy="252028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508532" y="630932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Údolí králů</a:t>
            </a:r>
          </a:p>
        </p:txBody>
      </p:sp>
    </p:spTree>
    <p:extLst>
      <p:ext uri="{BB962C8B-B14F-4D97-AF65-F5344CB8AC3E}">
        <p14:creationId xmlns:p14="http://schemas.microsoft.com/office/powerpoint/2010/main" val="226513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980728"/>
            <a:ext cx="41910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u="sng" dirty="0"/>
              <a:t>Sochařství</a:t>
            </a:r>
          </a:p>
          <a:p>
            <a:pPr marL="0" indent="0">
              <a:buNone/>
            </a:pPr>
            <a:endParaRPr lang="cs-CZ" sz="2200" b="1" u="sng" dirty="0"/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Sochy  faraonů</a:t>
            </a:r>
            <a:r>
              <a:rPr lang="cs-CZ" sz="2200" dirty="0"/>
              <a:t>  v nadživotní velikosti</a:t>
            </a:r>
          </a:p>
          <a:p>
            <a:pPr marL="0" indent="0">
              <a:buNone/>
            </a:pPr>
            <a:r>
              <a:rPr lang="cs-CZ" sz="2200" b="1" dirty="0"/>
              <a:t>     - </a:t>
            </a:r>
            <a:r>
              <a:rPr lang="cs-CZ" sz="2200" dirty="0"/>
              <a:t>strnulý postoj</a:t>
            </a:r>
          </a:p>
          <a:p>
            <a:pPr>
              <a:buFont typeface="Wingdings" pitchFamily="2" charset="2"/>
              <a:buChar char="§"/>
            </a:pPr>
            <a:endParaRPr lang="cs-CZ" sz="2200" b="1" dirty="0"/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Malé  sošky </a:t>
            </a:r>
            <a:r>
              <a:rPr lang="cs-CZ" sz="2200" dirty="0"/>
              <a:t>zvířat a prostých lidí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b="1" dirty="0"/>
              <a:t>Sfingy</a:t>
            </a:r>
            <a:r>
              <a:rPr lang="cs-CZ" sz="2200" dirty="0"/>
              <a:t> – zobrazení panovníků, bohů</a:t>
            </a:r>
            <a:endParaRPr lang="cs-CZ" sz="2200" b="1" dirty="0"/>
          </a:p>
          <a:p>
            <a:pPr>
              <a:buFont typeface="Wingdings" pitchFamily="2" charset="2"/>
              <a:buChar char="§"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4343400" cy="2524601"/>
          </a:xfrm>
        </p:spPr>
      </p:pic>
      <p:sp>
        <p:nvSpPr>
          <p:cNvPr id="6" name="TextovéPole 5"/>
          <p:cNvSpPr txBox="1"/>
          <p:nvPr/>
        </p:nvSpPr>
        <p:spPr>
          <a:xfrm rot="20145969">
            <a:off x="8069458" y="6268667"/>
            <a:ext cx="77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Sfingy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58350" y="3612590"/>
            <a:ext cx="349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Socha faraona </a:t>
            </a:r>
            <a:r>
              <a:rPr lang="cs-CZ" dirty="0" err="1">
                <a:solidFill>
                  <a:srgbClr val="FF0000"/>
                </a:solidFill>
              </a:rPr>
              <a:t>Ramese</a:t>
            </a:r>
            <a:r>
              <a:rPr lang="cs-CZ" dirty="0">
                <a:solidFill>
                  <a:srgbClr val="FF0000"/>
                </a:solidFill>
              </a:rPr>
              <a:t> v </a:t>
            </a:r>
            <a:r>
              <a:rPr lang="cs-CZ" dirty="0" err="1">
                <a:solidFill>
                  <a:srgbClr val="FF0000"/>
                </a:solidFill>
              </a:rPr>
              <a:t>Karnaku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12" y="182084"/>
            <a:ext cx="2579204" cy="34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5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764704"/>
            <a:ext cx="4191000" cy="55598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u="sng" dirty="0"/>
              <a:t>Malířství</a:t>
            </a:r>
          </a:p>
          <a:p>
            <a:pPr>
              <a:buFont typeface="Wingdings" pitchFamily="2" charset="2"/>
              <a:buChar char="§"/>
            </a:pPr>
            <a:r>
              <a:rPr lang="cs-CZ" b="1" dirty="0"/>
              <a:t>Perspektiva</a:t>
            </a:r>
            <a:r>
              <a:rPr lang="cs-CZ" dirty="0"/>
              <a:t> – zobrazení skutečností nad sebe (neexistuje pozadí a popředí) 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Postava krále </a:t>
            </a:r>
            <a:r>
              <a:rPr lang="cs-CZ" dirty="0"/>
              <a:t>vždy velikostí převyšuje ostatní postavy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Nástěnné malby a reliéfy</a:t>
            </a:r>
          </a:p>
          <a:p>
            <a:pPr marL="0" indent="0">
              <a:buNone/>
            </a:pPr>
            <a:r>
              <a:rPr lang="cs-CZ" b="1" dirty="0"/>
              <a:t>     -</a:t>
            </a:r>
            <a:r>
              <a:rPr lang="cs-CZ" dirty="0"/>
              <a:t> na stěnách chrámů a</a:t>
            </a:r>
          </a:p>
          <a:p>
            <a:pPr marL="0" indent="0">
              <a:buNone/>
            </a:pPr>
            <a:r>
              <a:rPr lang="cs-CZ" dirty="0"/>
              <a:t>       hrobek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/>
              <a:t>Zobrazení lidské postavy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- </a:t>
            </a:r>
            <a:r>
              <a:rPr lang="cs-CZ" dirty="0"/>
              <a:t>nohy, ruce z profilu, oči a tělo ze </a:t>
            </a:r>
          </a:p>
          <a:p>
            <a:pPr marL="0" indent="0">
              <a:buNone/>
            </a:pPr>
            <a:r>
              <a:rPr lang="cs-CZ" dirty="0"/>
              <a:t>   předu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>
              <a:buFont typeface="Wingdings" pitchFamily="2" charset="2"/>
              <a:buChar char="§"/>
            </a:pP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4716016" cy="4248472"/>
          </a:xfrm>
        </p:spPr>
      </p:pic>
      <p:sp>
        <p:nvSpPr>
          <p:cNvPr id="6" name="TextovéPole 5"/>
          <p:cNvSpPr txBox="1"/>
          <p:nvPr/>
        </p:nvSpPr>
        <p:spPr>
          <a:xfrm>
            <a:off x="5868144" y="5949280"/>
            <a:ext cx="2690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Hieroglyfy v </a:t>
            </a:r>
            <a:r>
              <a:rPr lang="cs-CZ" dirty="0" err="1">
                <a:solidFill>
                  <a:srgbClr val="FF0000"/>
                </a:solidFill>
              </a:rPr>
              <a:t>Medinit-habu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8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u="sng" dirty="0"/>
              <a:t>Písmo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Psaní třtinovým perem na kámen, papyrusové svitky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Hieroglyfy – obrázkové písmo – nejdříve 1 obrázek = 1 slovo, později 1 obrázek = slabika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00192" y="5733256"/>
            <a:ext cx="181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Hieroglyfický text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840"/>
            <a:ext cx="4275345" cy="3566549"/>
          </a:xfrm>
        </p:spPr>
      </p:pic>
    </p:spTree>
    <p:extLst>
      <p:ext uri="{BB962C8B-B14F-4D97-AF65-F5344CB8AC3E}">
        <p14:creationId xmlns:p14="http://schemas.microsoft.com/office/powerpoint/2010/main" val="363699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Tato prezentace je určena k výkladu o Starověkém Egyptě pro vzdělávací obor Výtvarná výchova, případně Dějepis. Žáci se architekturou, sochařstvím, malířstvím a písmem Starověkého Egypta.</a:t>
            </a:r>
          </a:p>
        </p:txBody>
      </p:sp>
    </p:spTree>
    <p:extLst>
      <p:ext uri="{BB962C8B-B14F-4D97-AF65-F5344CB8AC3E}">
        <p14:creationId xmlns:p14="http://schemas.microsoft.com/office/powerpoint/2010/main" val="33639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544616"/>
          </a:xfrm>
        </p:spPr>
        <p:txBody>
          <a:bodyPr>
            <a:normAutofit/>
          </a:bodyPr>
          <a:lstStyle/>
          <a:p>
            <a:r>
              <a:rPr lang="cs-CZ" sz="1100" dirty="0"/>
              <a:t>PROKOP, Vladimír. &lt;i&gt;Kapitoly z Dějin výtvarného umění&lt;/i&gt;. vyd. 2. Sokolov: O.K. Soft, 2008. ISBN Brož.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Starověký Egypt.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2012-09-17]. Dostupné z: </a:t>
            </a:r>
            <a:r>
              <a:rPr lang="cs-CZ" sz="1100" dirty="0">
                <a:hlinkClick r:id="rId2"/>
              </a:rPr>
              <a:t>http://cs.wikipedia.org/wiki/Soubor:Ancient_Egypt_map-en.svg</a:t>
            </a:r>
            <a:endParaRPr lang="cs-CZ" sz="1100" dirty="0"/>
          </a:p>
          <a:p>
            <a:endParaRPr lang="cs-CZ" sz="1100" dirty="0"/>
          </a:p>
          <a:p>
            <a:r>
              <a:rPr lang="cs-CZ" sz="1100" dirty="0" err="1"/>
              <a:t>Karnak</a:t>
            </a:r>
            <a:r>
              <a:rPr lang="cs-CZ" sz="1100" dirty="0"/>
              <a:t>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2012-09-17]. Dostupné z: </a:t>
            </a:r>
            <a:r>
              <a:rPr lang="cs-CZ" sz="1100" dirty="0">
                <a:hlinkClick r:id="rId3"/>
              </a:rPr>
              <a:t>http://cs.wikipedia.org/wiki/Soubor:Karnak_Amon_01.jpeg</a:t>
            </a:r>
            <a:endParaRPr lang="cs-CZ" sz="1100" dirty="0"/>
          </a:p>
          <a:p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Pyramidy v Gíze.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2012-09-13]. Dostupné z: </a:t>
            </a:r>
            <a:r>
              <a:rPr lang="cs-CZ" sz="1100" dirty="0">
                <a:hlinkClick r:id="rId4"/>
              </a:rPr>
              <a:t>http://cs.wikipedia.org/wiki/Soubor:All_Gizah_Pyramids.jpg</a:t>
            </a:r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Údolí králů.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2012-09-13]. Dostupné z: </a:t>
            </a:r>
            <a:r>
              <a:rPr lang="cs-CZ" sz="1100" dirty="0">
                <a:hlinkClick r:id="rId5"/>
              </a:rPr>
              <a:t>http://cs.wikipedia.org/wiki/Soubor:Valley_of_the_Kings_(Luxor,_Egypt).jpg</a:t>
            </a:r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Socha </a:t>
            </a:r>
            <a:r>
              <a:rPr lang="cs-CZ" sz="1100" dirty="0" err="1"/>
              <a:t>Ramesse</a:t>
            </a:r>
            <a:r>
              <a:rPr lang="cs-CZ" sz="1100" dirty="0"/>
              <a:t> v </a:t>
            </a:r>
            <a:r>
              <a:rPr lang="cs-CZ" sz="1100" dirty="0" err="1"/>
              <a:t>Karnaku</a:t>
            </a:r>
            <a:r>
              <a:rPr lang="cs-CZ" sz="1100" dirty="0"/>
              <a:t>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2012-09-17]. Dostupné z: </a:t>
            </a:r>
            <a:r>
              <a:rPr lang="cs-CZ" sz="1100" dirty="0">
                <a:hlinkClick r:id="rId6"/>
              </a:rPr>
              <a:t>http://upload.wikimedia.org/wikipedia/commons/3/3f/Luxor_Temple_Sitting_Colossus.jpg</a:t>
            </a: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Sfinga (Egypt).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2012-09-13]. Dostupné z: </a:t>
            </a:r>
            <a:r>
              <a:rPr lang="cs-CZ" sz="1100" dirty="0">
                <a:hlinkClick r:id="rId7"/>
              </a:rPr>
              <a:t>http://cs.wikipedia.org/wiki/Soubor:Six_sphinxes_Serapeum_at_Saqqara_Louvre.JPG</a:t>
            </a:r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Hieroglyfy v </a:t>
            </a:r>
            <a:r>
              <a:rPr lang="cs-CZ" sz="1100" dirty="0" err="1"/>
              <a:t>Medinit</a:t>
            </a:r>
            <a:r>
              <a:rPr lang="cs-CZ" sz="1100" dirty="0"/>
              <a:t> </a:t>
            </a:r>
            <a:r>
              <a:rPr lang="cs-CZ" sz="1100" dirty="0" err="1"/>
              <a:t>Habu</a:t>
            </a:r>
            <a:r>
              <a:rPr lang="cs-CZ" sz="1100" dirty="0"/>
              <a:t>. &lt;i&gt;www.tripzone.cz&lt;/i&gt; [online]. 2011 [cit. 2012-09-13]. Dostupné z: </a:t>
            </a:r>
            <a:r>
              <a:rPr lang="cs-CZ" sz="1100" dirty="0">
                <a:hlinkClick r:id="rId8"/>
              </a:rPr>
              <a:t>http://egypt.tripzone.cz/fotogalerie/hieroglyfy-v-medinit-habu-4065</a:t>
            </a: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Hieroglyfy. In: &lt;i&gt;</a:t>
            </a:r>
            <a:r>
              <a:rPr lang="cs-CZ" sz="1100" dirty="0" err="1"/>
              <a:t>Wikipedia</a:t>
            </a:r>
            <a:r>
              <a:rPr lang="cs-CZ" sz="1100" dirty="0"/>
              <a:t>&lt;/i&gt;: &lt;i&gt;</a:t>
            </a:r>
            <a:r>
              <a:rPr lang="cs-CZ" sz="1100" dirty="0" err="1"/>
              <a:t>the</a:t>
            </a:r>
            <a:r>
              <a:rPr lang="cs-CZ" sz="1100" dirty="0"/>
              <a:t> free </a:t>
            </a:r>
            <a:r>
              <a:rPr lang="cs-CZ" sz="1100" dirty="0" err="1"/>
              <a:t>encyclopedia</a:t>
            </a:r>
            <a:r>
              <a:rPr lang="cs-CZ" sz="1100" dirty="0"/>
              <a:t>&lt;/i&gt; [online]. San Francisco (CA):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2001- [cit. 2012-09-17]. Dostupné z: </a:t>
            </a:r>
            <a:r>
              <a:rPr lang="cs-CZ" sz="1100" dirty="0">
                <a:hlinkClick r:id="rId9"/>
              </a:rPr>
              <a:t>http://upload.wikimedia.org/wikipedia/commons/2/25/Egypt_Hieroglyphe4.jpg</a:t>
            </a:r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53499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1704</TotalTime>
  <Words>903</Words>
  <Application>Microsoft Office PowerPoint</Application>
  <PresentationFormat>Předvádění na obrazovce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Franklin Gothic Book</vt:lpstr>
      <vt:lpstr>Franklin Gothic Medium</vt:lpstr>
      <vt:lpstr>Wingdings</vt:lpstr>
      <vt:lpstr>Wingdings 2</vt:lpstr>
      <vt:lpstr>Cesta</vt:lpstr>
      <vt:lpstr> </vt:lpstr>
      <vt:lpstr>Starověký egypt</vt:lpstr>
      <vt:lpstr>Výtvarné umění</vt:lpstr>
      <vt:lpstr>Prezentace aplikace PowerPoint</vt:lpstr>
      <vt:lpstr>Prezentace aplikace PowerPoint</vt:lpstr>
      <vt:lpstr>Prezentace aplikace PowerPoint</vt:lpstr>
      <vt:lpstr>Prezentace aplikace PowerPoint</vt:lpstr>
      <vt:lpstr>Anotace</vt:lpstr>
      <vt:lpstr>Použité 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Alena Pavolková</dc:creator>
  <cp:lastModifiedBy>Mgr. Petr Pohnán</cp:lastModifiedBy>
  <cp:revision>25</cp:revision>
  <dcterms:created xsi:type="dcterms:W3CDTF">2012-01-10T19:46:48Z</dcterms:created>
  <dcterms:modified xsi:type="dcterms:W3CDTF">2020-12-15T12:54:20Z</dcterms:modified>
</cp:coreProperties>
</file>