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446846C-0A66-4364-AF54-C1E06916B1E7}" type="datetimeFigureOut">
              <a:rPr lang="cs-CZ" smtClean="0"/>
              <a:t>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B055C1F-7494-4141-972E-7F684E179F28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980728"/>
            <a:ext cx="3886200" cy="1524000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solidFill>
                  <a:srgbClr val="FFC000"/>
                </a:solidFill>
                <a:latin typeface="Mistral" pitchFamily="66" charset="0"/>
              </a:rPr>
              <a:t>Relative clause</a:t>
            </a:r>
            <a:r>
              <a:rPr lang="cs-CZ" sz="5400" dirty="0">
                <a:solidFill>
                  <a:srgbClr val="FFC000"/>
                </a:solidFill>
                <a:latin typeface="Mistral" pitchFamily="66" charset="0"/>
              </a:rPr>
              <a:t>s</a:t>
            </a:r>
            <a:endParaRPr lang="en-GB" sz="5400" dirty="0">
              <a:solidFill>
                <a:srgbClr val="FFC000"/>
              </a:solidFill>
              <a:latin typeface="Mistral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Vedlejší vztažné věty</a:t>
            </a:r>
          </a:p>
        </p:txBody>
      </p:sp>
      <p:pic>
        <p:nvPicPr>
          <p:cNvPr id="8194" name="Picture 2" descr="C:\Users\pc\AppData\Local\Microsoft\Windows\Temporary Internet Files\Content.IE5\V0OHV4N9\MC9004379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3024336" cy="288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5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Obrázky: </a:t>
            </a:r>
          </a:p>
          <a:p>
            <a:r>
              <a:rPr lang="cs-CZ" dirty="0"/>
              <a:t>Kliparty </a:t>
            </a:r>
            <a:r>
              <a:rPr lang="cs-CZ"/>
              <a:t>Galerie Microsoft - www.office.microsoft.com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73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rgbClr val="FFC000"/>
                </a:solidFill>
                <a:latin typeface="Freestyle Script" pitchFamily="66" charset="0"/>
              </a:rPr>
              <a:t>I met John </a:t>
            </a:r>
            <a:r>
              <a:rPr lang="en-GB" sz="5400" u="sng" dirty="0">
                <a:solidFill>
                  <a:srgbClr val="FFC000"/>
                </a:solidFill>
                <a:latin typeface="Freestyle Script" pitchFamily="66" charset="0"/>
              </a:rPr>
              <a:t>who</a:t>
            </a:r>
            <a:r>
              <a:rPr lang="en-GB" sz="5400" dirty="0">
                <a:solidFill>
                  <a:srgbClr val="FFC000"/>
                </a:solidFill>
                <a:latin typeface="Freestyle Script" pitchFamily="66" charset="0"/>
              </a:rPr>
              <a:t> is kind to everybody.</a:t>
            </a:r>
          </a:p>
        </p:txBody>
      </p:sp>
      <p:sp>
        <p:nvSpPr>
          <p:cNvPr id="4" name="Šipka doprava 3"/>
          <p:cNvSpPr/>
          <p:nvPr/>
        </p:nvSpPr>
        <p:spPr>
          <a:xfrm rot="16200000">
            <a:off x="1691680" y="3356992"/>
            <a:ext cx="22322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501317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92D050"/>
                </a:solidFill>
              </a:rPr>
              <a:t>VĚTA HLAVNÍ</a:t>
            </a:r>
          </a:p>
        </p:txBody>
      </p:sp>
      <p:sp>
        <p:nvSpPr>
          <p:cNvPr id="6" name="Šipka doprava 5"/>
          <p:cNvSpPr/>
          <p:nvPr/>
        </p:nvSpPr>
        <p:spPr>
          <a:xfrm rot="16200000">
            <a:off x="5580112" y="3284983"/>
            <a:ext cx="252028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36096" y="4997152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92D050"/>
                </a:solidFill>
              </a:rPr>
              <a:t>VĚTA VEDLEJŠÍ</a:t>
            </a:r>
          </a:p>
        </p:txBody>
      </p:sp>
      <p:pic>
        <p:nvPicPr>
          <p:cNvPr id="9218" name="Picture 2" descr="C:\Users\pc\AppData\Local\Microsoft\Windows\Temporary Internet Files\Content.IE5\PGR46IMH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19" y="2832488"/>
            <a:ext cx="1511776" cy="211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6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>
                <a:solidFill>
                  <a:srgbClr val="FFFF00"/>
                </a:solidFill>
              </a:rPr>
              <a:t>Who</a:t>
            </a:r>
            <a:r>
              <a:rPr lang="en-GB" b="1" i="1" dirty="0">
                <a:solidFill>
                  <a:srgbClr val="92D050"/>
                </a:solidFill>
              </a:rPr>
              <a:t> is used for people</a:t>
            </a:r>
          </a:p>
        </p:txBody>
      </p:sp>
      <p:pic>
        <p:nvPicPr>
          <p:cNvPr id="1026" name="Picture 2" descr="C:\Users\pc\AppData\Local\Microsoft\Windows\Temporary Internet Files\Content.IE5\V0OHV4N9\MC90002003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32756"/>
            <a:ext cx="2065922" cy="23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19872" y="980728"/>
            <a:ext cx="5040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The man is my uncle.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He is sweeping the floor.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09475" y="3523858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Freestyle Script" pitchFamily="66" charset="0"/>
              </a:rPr>
              <a:t>The man </a:t>
            </a:r>
            <a:r>
              <a:rPr lang="en-GB" sz="6600" dirty="0">
                <a:solidFill>
                  <a:srgbClr val="FFFF00"/>
                </a:solidFill>
                <a:latin typeface="Freestyle Script" pitchFamily="66" charset="0"/>
              </a:rPr>
              <a:t>who</a:t>
            </a:r>
            <a:r>
              <a:rPr lang="en-GB" sz="6600" dirty="0">
                <a:latin typeface="Freestyle Script" pitchFamily="66" charset="0"/>
              </a:rPr>
              <a:t> is sweeping the floor is my uncle.</a:t>
            </a:r>
          </a:p>
        </p:txBody>
      </p:sp>
    </p:spTree>
    <p:extLst>
      <p:ext uri="{BB962C8B-B14F-4D97-AF65-F5344CB8AC3E}">
        <p14:creationId xmlns:p14="http://schemas.microsoft.com/office/powerpoint/2010/main" val="236523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i="1" dirty="0" err="1">
                <a:solidFill>
                  <a:srgbClr val="FFFF00"/>
                </a:solidFill>
              </a:rPr>
              <a:t>Wh</a:t>
            </a:r>
            <a:r>
              <a:rPr lang="cs-CZ" b="1" i="1" dirty="0" err="1">
                <a:solidFill>
                  <a:srgbClr val="FFFF00"/>
                </a:solidFill>
              </a:rPr>
              <a:t>ich</a:t>
            </a:r>
            <a:r>
              <a:rPr lang="en-GB" b="1" i="1" dirty="0">
                <a:solidFill>
                  <a:srgbClr val="FFFF00"/>
                </a:solidFill>
              </a:rPr>
              <a:t> </a:t>
            </a:r>
            <a:r>
              <a:rPr lang="en-GB" b="1" i="1" dirty="0">
                <a:solidFill>
                  <a:srgbClr val="92D050"/>
                </a:solidFill>
              </a:rPr>
              <a:t>is used for </a:t>
            </a:r>
            <a:r>
              <a:rPr lang="cs-CZ" b="1" i="1" dirty="0" err="1">
                <a:solidFill>
                  <a:srgbClr val="92D050"/>
                </a:solidFill>
              </a:rPr>
              <a:t>things</a:t>
            </a:r>
            <a:endParaRPr lang="en-GB" b="1" i="1" dirty="0">
              <a:solidFill>
                <a:srgbClr val="92D050"/>
              </a:solidFill>
            </a:endParaRPr>
          </a:p>
        </p:txBody>
      </p:sp>
      <p:pic>
        <p:nvPicPr>
          <p:cNvPr id="2050" name="Picture 2" descr="C:\Users\pc\AppData\Local\Microsoft\Windows\Temporary Internet Files\Content.IE5\U1B3RR27\MC900441707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7544" y="1268760"/>
            <a:ext cx="5040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The </a:t>
            </a:r>
            <a:r>
              <a:rPr lang="cs-CZ" sz="4400" dirty="0">
                <a:solidFill>
                  <a:srgbClr val="002060"/>
                </a:solidFill>
              </a:rPr>
              <a:t>plane </a:t>
            </a:r>
            <a:r>
              <a:rPr lang="cs-CZ" sz="4400" dirty="0" err="1">
                <a:solidFill>
                  <a:srgbClr val="002060"/>
                </a:solidFill>
              </a:rPr>
              <a:t>is</a:t>
            </a:r>
            <a:r>
              <a:rPr lang="cs-CZ" sz="4400" dirty="0">
                <a:solidFill>
                  <a:srgbClr val="002060"/>
                </a:solidFill>
              </a:rPr>
              <a:t> big.</a:t>
            </a:r>
            <a:endParaRPr lang="en-GB" sz="4400" dirty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4400" dirty="0" err="1">
                <a:solidFill>
                  <a:srgbClr val="002060"/>
                </a:solidFill>
              </a:rPr>
              <a:t>It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flies</a:t>
            </a:r>
            <a:r>
              <a:rPr lang="cs-CZ" sz="4400" dirty="0">
                <a:solidFill>
                  <a:srgbClr val="002060"/>
                </a:solidFill>
              </a:rPr>
              <a:t> to Japan.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3140968"/>
            <a:ext cx="81903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Freestyle Script" pitchFamily="66" charset="0"/>
              </a:rPr>
              <a:t>The </a:t>
            </a:r>
            <a:r>
              <a:rPr lang="cs-CZ" sz="6600" dirty="0">
                <a:latin typeface="Freestyle Script" pitchFamily="66" charset="0"/>
              </a:rPr>
              <a:t>plane </a:t>
            </a:r>
            <a:r>
              <a:rPr lang="cs-CZ" sz="6600" dirty="0" err="1">
                <a:solidFill>
                  <a:srgbClr val="FFFF00"/>
                </a:solidFill>
                <a:latin typeface="Freestyle Script" pitchFamily="66" charset="0"/>
              </a:rPr>
              <a:t>which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flies</a:t>
            </a:r>
            <a:r>
              <a:rPr lang="cs-CZ" sz="6600" dirty="0">
                <a:latin typeface="Freestyle Script" pitchFamily="66" charset="0"/>
              </a:rPr>
              <a:t> to Japan </a:t>
            </a:r>
            <a:r>
              <a:rPr lang="cs-CZ" sz="6600" dirty="0" err="1">
                <a:latin typeface="Freestyle Script" pitchFamily="66" charset="0"/>
              </a:rPr>
              <a:t>is</a:t>
            </a:r>
            <a:r>
              <a:rPr lang="cs-CZ" sz="6600" dirty="0">
                <a:latin typeface="Freestyle Script" pitchFamily="66" charset="0"/>
              </a:rPr>
              <a:t> big.</a:t>
            </a:r>
            <a:endParaRPr lang="en-GB" sz="66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i="1" dirty="0" err="1">
                <a:solidFill>
                  <a:srgbClr val="FFFF00"/>
                </a:solidFill>
              </a:rPr>
              <a:t>Wh</a:t>
            </a:r>
            <a:r>
              <a:rPr lang="cs-CZ" b="1" i="1" dirty="0">
                <a:solidFill>
                  <a:srgbClr val="FFFF00"/>
                </a:solidFill>
              </a:rPr>
              <a:t>ose </a:t>
            </a:r>
            <a:r>
              <a:rPr lang="cs-CZ" b="1" i="1" dirty="0" err="1">
                <a:solidFill>
                  <a:srgbClr val="92D050"/>
                </a:solidFill>
              </a:rPr>
              <a:t>is</a:t>
            </a:r>
            <a:r>
              <a:rPr lang="cs-CZ" b="1" i="1" dirty="0">
                <a:solidFill>
                  <a:srgbClr val="92D050"/>
                </a:solidFill>
              </a:rPr>
              <a:t> </a:t>
            </a:r>
            <a:r>
              <a:rPr lang="cs-CZ" b="1" i="1" dirty="0" err="1">
                <a:solidFill>
                  <a:srgbClr val="92D050"/>
                </a:solidFill>
              </a:rPr>
              <a:t>used</a:t>
            </a:r>
            <a:r>
              <a:rPr lang="cs-CZ" b="1" i="1" dirty="0">
                <a:solidFill>
                  <a:srgbClr val="92D050"/>
                </a:solidFill>
              </a:rPr>
              <a:t> as </a:t>
            </a:r>
            <a:r>
              <a:rPr lang="cs-CZ" b="1" i="1" dirty="0" err="1">
                <a:solidFill>
                  <a:srgbClr val="92D050"/>
                </a:solidFill>
              </a:rPr>
              <a:t>possessive</a:t>
            </a:r>
            <a:endParaRPr lang="en-GB" b="1" i="1" dirty="0">
              <a:solidFill>
                <a:srgbClr val="92D050"/>
              </a:solidFill>
            </a:endParaRPr>
          </a:p>
        </p:txBody>
      </p:sp>
      <p:pic>
        <p:nvPicPr>
          <p:cNvPr id="3074" name="Picture 2" descr="C:\Users\pc\AppData\Local\Microsoft\Windows\Temporary Internet Files\Content.IE5\TSGSDE9X\MP90040156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c\AppData\Local\Microsoft\Windows\Temporary Internet Files\Content.IE5\U1B3RR27\MC9002871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4744"/>
            <a:ext cx="2298071" cy="274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339752" y="1484784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4400" dirty="0" err="1">
                <a:solidFill>
                  <a:srgbClr val="002060"/>
                </a:solidFill>
              </a:rPr>
              <a:t>Th</a:t>
            </a:r>
            <a:r>
              <a:rPr lang="cs-CZ" sz="4400" dirty="0" err="1">
                <a:solidFill>
                  <a:srgbClr val="002060"/>
                </a:solidFill>
              </a:rPr>
              <a:t>is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is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the</a:t>
            </a:r>
            <a:r>
              <a:rPr lang="cs-CZ" sz="4400" dirty="0">
                <a:solidFill>
                  <a:srgbClr val="002060"/>
                </a:solidFill>
              </a:rPr>
              <a:t> man.</a:t>
            </a:r>
            <a:endParaRPr lang="en-GB" sz="4400" dirty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4400" dirty="0">
                <a:solidFill>
                  <a:srgbClr val="002060"/>
                </a:solidFill>
              </a:rPr>
              <a:t>His </a:t>
            </a:r>
            <a:r>
              <a:rPr lang="cs-CZ" sz="4400" dirty="0" err="1">
                <a:solidFill>
                  <a:srgbClr val="002060"/>
                </a:solidFill>
              </a:rPr>
              <a:t>money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was</a:t>
            </a:r>
            <a:r>
              <a:rPr lang="cs-CZ" sz="4400" dirty="0">
                <a:solidFill>
                  <a:srgbClr val="002060"/>
                </a:solidFill>
              </a:rPr>
              <a:t> stolen.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27785" y="3637440"/>
            <a:ext cx="61206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err="1">
                <a:latin typeface="Freestyle Script" pitchFamily="66" charset="0"/>
              </a:rPr>
              <a:t>Th</a:t>
            </a:r>
            <a:r>
              <a:rPr lang="cs-CZ" sz="6600" dirty="0" err="1">
                <a:latin typeface="Freestyle Script" pitchFamily="66" charset="0"/>
              </a:rPr>
              <a:t>is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the</a:t>
            </a:r>
            <a:r>
              <a:rPr lang="cs-CZ" sz="6600" dirty="0">
                <a:latin typeface="Freestyle Script" pitchFamily="66" charset="0"/>
              </a:rPr>
              <a:t> man </a:t>
            </a:r>
            <a:r>
              <a:rPr lang="cs-CZ" sz="6600" dirty="0" err="1">
                <a:solidFill>
                  <a:srgbClr val="FFFF00"/>
                </a:solidFill>
                <a:latin typeface="Freestyle Script" pitchFamily="66" charset="0"/>
              </a:rPr>
              <a:t>whose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money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was</a:t>
            </a:r>
            <a:r>
              <a:rPr lang="cs-CZ" sz="6600" dirty="0">
                <a:latin typeface="Freestyle Script" pitchFamily="66" charset="0"/>
              </a:rPr>
              <a:t> stolen.</a:t>
            </a:r>
            <a:endParaRPr lang="en-GB" sz="66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2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1" dirty="0" err="1">
                <a:solidFill>
                  <a:srgbClr val="FFFF00"/>
                </a:solidFill>
              </a:rPr>
              <a:t>that</a:t>
            </a:r>
            <a:r>
              <a:rPr lang="en-GB" b="1" i="1" dirty="0">
                <a:solidFill>
                  <a:srgbClr val="92D050"/>
                </a:solidFill>
              </a:rPr>
              <a:t> is used for </a:t>
            </a:r>
            <a:r>
              <a:rPr lang="cs-CZ" b="1" i="1" dirty="0" err="1">
                <a:solidFill>
                  <a:srgbClr val="92D050"/>
                </a:solidFill>
              </a:rPr>
              <a:t>people</a:t>
            </a:r>
            <a:r>
              <a:rPr lang="cs-CZ" b="1" i="1" dirty="0">
                <a:solidFill>
                  <a:srgbClr val="92D050"/>
                </a:solidFill>
              </a:rPr>
              <a:t>, </a:t>
            </a:r>
            <a:r>
              <a:rPr lang="cs-CZ" b="1" i="1" dirty="0" err="1">
                <a:solidFill>
                  <a:srgbClr val="92D050"/>
                </a:solidFill>
              </a:rPr>
              <a:t>things</a:t>
            </a:r>
            <a:r>
              <a:rPr lang="cs-CZ" b="1" i="1" dirty="0">
                <a:solidFill>
                  <a:srgbClr val="92D050"/>
                </a:solidFill>
              </a:rPr>
              <a:t> and </a:t>
            </a:r>
            <a:r>
              <a:rPr lang="cs-CZ" b="1" i="1" dirty="0" err="1">
                <a:solidFill>
                  <a:srgbClr val="92D050"/>
                </a:solidFill>
              </a:rPr>
              <a:t>animals</a:t>
            </a:r>
            <a:r>
              <a:rPr lang="cs-CZ" b="1" i="1" dirty="0">
                <a:solidFill>
                  <a:srgbClr val="92D050"/>
                </a:solidFill>
              </a:rPr>
              <a:t>.</a:t>
            </a:r>
            <a:endParaRPr lang="en-GB" b="1" i="1" dirty="0">
              <a:solidFill>
                <a:srgbClr val="92D050"/>
              </a:solidFill>
            </a:endParaRPr>
          </a:p>
        </p:txBody>
      </p:sp>
      <p:pic>
        <p:nvPicPr>
          <p:cNvPr id="4099" name="Picture 3" descr="C:\Users\pc\AppData\Local\Microsoft\Windows\Temporary Internet Files\Content.IE5\N5651G2E\MC9001093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2520280" cy="191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39763" y="1672533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400" dirty="0" err="1">
                <a:solidFill>
                  <a:srgbClr val="002060"/>
                </a:solidFill>
              </a:rPr>
              <a:t>This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is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the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duck</a:t>
            </a:r>
            <a:r>
              <a:rPr lang="cs-CZ" sz="4400" dirty="0">
                <a:solidFill>
                  <a:srgbClr val="002060"/>
                </a:solidFill>
              </a:rPr>
              <a:t>.</a:t>
            </a:r>
            <a:endParaRPr lang="en-GB" sz="4400" dirty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4400" dirty="0" err="1">
                <a:solidFill>
                  <a:srgbClr val="002060"/>
                </a:solidFill>
              </a:rPr>
              <a:t>It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was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flying</a:t>
            </a:r>
            <a:r>
              <a:rPr lang="cs-CZ" sz="4400" dirty="0">
                <a:solidFill>
                  <a:srgbClr val="002060"/>
                </a:solidFill>
              </a:rPr>
              <a:t> in </a:t>
            </a:r>
            <a:r>
              <a:rPr lang="cs-CZ" sz="4400" dirty="0" err="1">
                <a:solidFill>
                  <a:srgbClr val="002060"/>
                </a:solidFill>
              </a:rPr>
              <a:t>the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sky</a:t>
            </a:r>
            <a:r>
              <a:rPr lang="cs-CZ" sz="4400">
                <a:solidFill>
                  <a:srgbClr val="002060"/>
                </a:solidFill>
              </a:rPr>
              <a:t>.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99592" y="3637440"/>
            <a:ext cx="78488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err="1">
                <a:latin typeface="Freestyle Script" pitchFamily="66" charset="0"/>
              </a:rPr>
              <a:t>Th</a:t>
            </a:r>
            <a:r>
              <a:rPr lang="cs-CZ" sz="6600" dirty="0" err="1">
                <a:latin typeface="Freestyle Script" pitchFamily="66" charset="0"/>
              </a:rPr>
              <a:t>is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the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duck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solidFill>
                  <a:srgbClr val="FFFF00"/>
                </a:solidFill>
                <a:latin typeface="Freestyle Script" pitchFamily="66" charset="0"/>
              </a:rPr>
              <a:t>that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was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flying</a:t>
            </a:r>
            <a:r>
              <a:rPr lang="cs-CZ" sz="6600" dirty="0">
                <a:latin typeface="Freestyle Script" pitchFamily="66" charset="0"/>
              </a:rPr>
              <a:t> in </a:t>
            </a:r>
            <a:r>
              <a:rPr lang="cs-CZ" sz="6600" dirty="0" err="1">
                <a:latin typeface="Freestyle Script" pitchFamily="66" charset="0"/>
              </a:rPr>
              <a:t>the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sky</a:t>
            </a:r>
            <a:r>
              <a:rPr lang="cs-CZ" sz="6600" dirty="0">
                <a:latin typeface="Freestyle Script" pitchFamily="66" charset="0"/>
              </a:rPr>
              <a:t>.</a:t>
            </a:r>
            <a:endParaRPr lang="en-GB" sz="66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cs-CZ" b="1" i="1" dirty="0" err="1">
                <a:solidFill>
                  <a:srgbClr val="FFFF00"/>
                </a:solidFill>
              </a:rPr>
              <a:t>Where</a:t>
            </a:r>
            <a:r>
              <a:rPr lang="cs-CZ" b="1" i="1" dirty="0">
                <a:solidFill>
                  <a:srgbClr val="92D050"/>
                </a:solidFill>
              </a:rPr>
              <a:t> </a:t>
            </a:r>
            <a:r>
              <a:rPr lang="en-GB" b="1" i="1" dirty="0">
                <a:solidFill>
                  <a:srgbClr val="92D050"/>
                </a:solidFill>
              </a:rPr>
              <a:t> is used for </a:t>
            </a:r>
            <a:r>
              <a:rPr lang="cs-CZ" b="1" i="1" dirty="0" err="1">
                <a:solidFill>
                  <a:srgbClr val="92D050"/>
                </a:solidFill>
              </a:rPr>
              <a:t>places</a:t>
            </a:r>
            <a:endParaRPr lang="en-GB" b="1" i="1" dirty="0">
              <a:solidFill>
                <a:srgbClr val="92D050"/>
              </a:solidFill>
            </a:endParaRPr>
          </a:p>
        </p:txBody>
      </p:sp>
      <p:pic>
        <p:nvPicPr>
          <p:cNvPr id="5122" name="Picture 2" descr="C:\Users\pc\AppData\Local\Microsoft\Windows\Temporary Internet Files\Content.IE5\LJEEYNC8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585" y="1484784"/>
            <a:ext cx="157951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395536" y="1638211"/>
            <a:ext cx="6315000" cy="2213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400" dirty="0" err="1">
                <a:solidFill>
                  <a:srgbClr val="002060"/>
                </a:solidFill>
              </a:rPr>
              <a:t>The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new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bookshop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is</a:t>
            </a:r>
            <a:r>
              <a:rPr lang="cs-CZ" sz="4400" dirty="0">
                <a:solidFill>
                  <a:srgbClr val="002060"/>
                </a:solidFill>
              </a:rPr>
              <a:t> open.</a:t>
            </a:r>
            <a:endParaRPr lang="en-GB" sz="4400" dirty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4400" dirty="0" err="1">
                <a:solidFill>
                  <a:srgbClr val="002060"/>
                </a:solidFill>
              </a:rPr>
              <a:t>We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can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buy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some</a:t>
            </a:r>
            <a:r>
              <a:rPr lang="cs-CZ" sz="4400" dirty="0">
                <a:solidFill>
                  <a:srgbClr val="002060"/>
                </a:solidFill>
              </a:rPr>
              <a:t> </a:t>
            </a:r>
            <a:r>
              <a:rPr lang="cs-CZ" sz="4400" dirty="0" err="1">
                <a:solidFill>
                  <a:srgbClr val="002060"/>
                </a:solidFill>
              </a:rPr>
              <a:t>books</a:t>
            </a:r>
            <a:r>
              <a:rPr lang="cs-CZ" sz="4400" dirty="0">
                <a:solidFill>
                  <a:srgbClr val="002060"/>
                </a:solidFill>
              </a:rPr>
              <a:t>.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5805" y="3637440"/>
            <a:ext cx="78488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err="1">
                <a:latin typeface="Freestyle Script" pitchFamily="66" charset="0"/>
              </a:rPr>
              <a:t>Th</a:t>
            </a:r>
            <a:r>
              <a:rPr lang="cs-CZ" sz="6600" dirty="0" err="1">
                <a:latin typeface="Freestyle Script" pitchFamily="66" charset="0"/>
              </a:rPr>
              <a:t>is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the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new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bookshop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solidFill>
                  <a:srgbClr val="FFFF00"/>
                </a:solidFill>
                <a:latin typeface="Freestyle Script" pitchFamily="66" charset="0"/>
              </a:rPr>
              <a:t>where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we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can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buy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some</a:t>
            </a:r>
            <a:r>
              <a:rPr lang="cs-CZ" sz="6600" dirty="0">
                <a:latin typeface="Freestyle Script" pitchFamily="66" charset="0"/>
              </a:rPr>
              <a:t> </a:t>
            </a:r>
            <a:r>
              <a:rPr lang="cs-CZ" sz="6600" dirty="0" err="1">
                <a:latin typeface="Freestyle Script" pitchFamily="66" charset="0"/>
              </a:rPr>
              <a:t>books</a:t>
            </a:r>
            <a:r>
              <a:rPr lang="cs-CZ" sz="6600" dirty="0">
                <a:latin typeface="Freestyle Script" pitchFamily="66" charset="0"/>
              </a:rPr>
              <a:t>.</a:t>
            </a:r>
            <a:endParaRPr lang="en-GB" sz="66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Let´s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200" dirty="0">
                <a:solidFill>
                  <a:srgbClr val="FFC000"/>
                </a:solidFill>
              </a:rPr>
              <a:t>The police officer was very friendly. He gave me directions.</a:t>
            </a:r>
            <a:endParaRPr lang="cs-CZ" sz="3200" dirty="0">
              <a:solidFill>
                <a:srgbClr val="FFC000"/>
              </a:solidFill>
            </a:endParaRPr>
          </a:p>
          <a:p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police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officer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who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(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that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)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was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very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friendly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gave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me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directions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There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is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the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woman</a:t>
            </a:r>
            <a:r>
              <a:rPr lang="cs-CZ" sz="3200" dirty="0">
                <a:solidFill>
                  <a:srgbClr val="FFC000"/>
                </a:solidFill>
              </a:rPr>
              <a:t>. Her </a:t>
            </a:r>
            <a:r>
              <a:rPr lang="cs-CZ" sz="3200" dirty="0" err="1">
                <a:solidFill>
                  <a:srgbClr val="FFC000"/>
                </a:solidFill>
              </a:rPr>
              <a:t>cat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died</a:t>
            </a:r>
            <a:r>
              <a:rPr lang="cs-CZ" sz="3200" dirty="0">
                <a:solidFill>
                  <a:srgbClr val="FFC000"/>
                </a:solidFill>
              </a:rPr>
              <a:t>.</a:t>
            </a:r>
          </a:p>
          <a:p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There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is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woman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whose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cat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died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This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is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the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castle</a:t>
            </a:r>
            <a:r>
              <a:rPr lang="cs-CZ" sz="3200" dirty="0">
                <a:solidFill>
                  <a:srgbClr val="FFC000"/>
                </a:solidFill>
              </a:rPr>
              <a:t>. I </a:t>
            </a:r>
            <a:r>
              <a:rPr lang="cs-CZ" sz="3200" dirty="0" err="1">
                <a:solidFill>
                  <a:srgbClr val="FFC000"/>
                </a:solidFill>
              </a:rPr>
              <a:t>visited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 err="1">
                <a:solidFill>
                  <a:srgbClr val="FFC000"/>
                </a:solidFill>
              </a:rPr>
              <a:t>it</a:t>
            </a:r>
            <a:r>
              <a:rPr lang="cs-CZ" sz="3200" dirty="0">
                <a:solidFill>
                  <a:srgbClr val="FFC000"/>
                </a:solidFill>
              </a:rPr>
              <a:t> last </a:t>
            </a:r>
            <a:r>
              <a:rPr lang="cs-CZ" sz="3200" dirty="0" err="1">
                <a:solidFill>
                  <a:srgbClr val="FFC000"/>
                </a:solidFill>
              </a:rPr>
              <a:t>year</a:t>
            </a:r>
            <a:r>
              <a:rPr lang="cs-CZ" sz="3200" dirty="0">
                <a:solidFill>
                  <a:srgbClr val="FFC000"/>
                </a:solidFill>
              </a:rPr>
              <a:t>.</a:t>
            </a:r>
          </a:p>
          <a:p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This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is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castle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which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that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) I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visited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 last </a:t>
            </a:r>
            <a:r>
              <a:rPr lang="cs-CZ" sz="3200" b="1" i="1" dirty="0" err="1">
                <a:solidFill>
                  <a:schemeClr val="tx1">
                    <a:lumMod val="95000"/>
                  </a:schemeClr>
                </a:solidFill>
              </a:rPr>
              <a:t>year</a:t>
            </a:r>
            <a:r>
              <a:rPr lang="cs-CZ" sz="3200" b="1" i="1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</p:txBody>
      </p:sp>
      <p:pic>
        <p:nvPicPr>
          <p:cNvPr id="6147" name="Picture 3" descr="C:\Users\pc\AppData\Local\Microsoft\Windows\Temporary Internet Files\Content.IE5\4NS4BV9B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16250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6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>
                <a:solidFill>
                  <a:srgbClr val="FFC000"/>
                </a:solidFill>
              </a:rPr>
              <a:t>This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is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the</a:t>
            </a:r>
            <a:r>
              <a:rPr lang="cs-CZ" sz="2800" dirty="0">
                <a:solidFill>
                  <a:srgbClr val="FFC000"/>
                </a:solidFill>
              </a:rPr>
              <a:t> park. </a:t>
            </a:r>
            <a:r>
              <a:rPr lang="cs-CZ" sz="2800" dirty="0" err="1">
                <a:solidFill>
                  <a:srgbClr val="FFC000"/>
                </a:solidFill>
              </a:rPr>
              <a:t>We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can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ride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bikes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there</a:t>
            </a:r>
            <a:r>
              <a:rPr lang="cs-CZ" sz="2800" dirty="0">
                <a:solidFill>
                  <a:srgbClr val="FFC000"/>
                </a:solidFill>
              </a:rPr>
              <a:t>.</a:t>
            </a:r>
          </a:p>
          <a:p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This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is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the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park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where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we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can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ride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bikes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cs-CZ" sz="2800" dirty="0" err="1">
                <a:solidFill>
                  <a:srgbClr val="FFC000"/>
                </a:solidFill>
              </a:rPr>
              <a:t>This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is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the</a:t>
            </a:r>
            <a:r>
              <a:rPr lang="cs-CZ" sz="2800" dirty="0">
                <a:solidFill>
                  <a:srgbClr val="FFC000"/>
                </a:solidFill>
              </a:rPr>
              <a:t> dog. </a:t>
            </a:r>
            <a:r>
              <a:rPr lang="cs-CZ" sz="2800" dirty="0" err="1">
                <a:solidFill>
                  <a:srgbClr val="FFC000"/>
                </a:solidFill>
              </a:rPr>
              <a:t>It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was</a:t>
            </a:r>
            <a:r>
              <a:rPr lang="cs-CZ" sz="2800" dirty="0">
                <a:solidFill>
                  <a:srgbClr val="FFC000"/>
                </a:solidFill>
              </a:rPr>
              <a:t> in </a:t>
            </a:r>
            <a:r>
              <a:rPr lang="cs-CZ" sz="2800" dirty="0" err="1">
                <a:solidFill>
                  <a:srgbClr val="FFC000"/>
                </a:solidFill>
              </a:rPr>
              <a:t>our</a:t>
            </a:r>
            <a:r>
              <a:rPr lang="cs-CZ" sz="2800" dirty="0">
                <a:solidFill>
                  <a:srgbClr val="FFC000"/>
                </a:solidFill>
              </a:rPr>
              <a:t> garden </a:t>
            </a:r>
            <a:r>
              <a:rPr lang="cs-CZ" sz="2800" dirty="0" err="1">
                <a:solidFill>
                  <a:srgbClr val="FFC000"/>
                </a:solidFill>
              </a:rPr>
              <a:t>yesterday</a:t>
            </a:r>
            <a:r>
              <a:rPr lang="cs-CZ" sz="2800" dirty="0">
                <a:solidFill>
                  <a:srgbClr val="FFC000"/>
                </a:solidFill>
              </a:rPr>
              <a:t>.</a:t>
            </a:r>
          </a:p>
          <a:p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This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is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the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dog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that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was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in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our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 garden </a:t>
            </a:r>
            <a:r>
              <a:rPr lang="cs-CZ" sz="2800" b="1" i="1" dirty="0" err="1">
                <a:solidFill>
                  <a:schemeClr val="tx1">
                    <a:lumMod val="95000"/>
                  </a:schemeClr>
                </a:solidFill>
              </a:rPr>
              <a:t>yesterday</a:t>
            </a:r>
            <a:r>
              <a:rPr lang="cs-CZ" sz="2800" b="1" i="1" dirty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GB" sz="2800" b="1" i="1" dirty="0">
              <a:solidFill>
                <a:schemeClr val="tx1">
                  <a:lumMod val="95000"/>
                </a:schemeClr>
              </a:solidFill>
            </a:endParaRPr>
          </a:p>
          <a:p>
            <a:endParaRPr lang="cs-CZ" sz="2800" dirty="0"/>
          </a:p>
        </p:txBody>
      </p:sp>
      <p:pic>
        <p:nvPicPr>
          <p:cNvPr id="7170" name="Picture 2" descr="C:\Users\pc\AppData\Local\Microsoft\Windows\Temporary Internet Files\Content.IE5\TSGSDE9X\MC9004377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49080"/>
            <a:ext cx="1831975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43608" y="4438302"/>
            <a:ext cx="5412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 </a:t>
            </a:r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DONE!!!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31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62</TotalTime>
  <Words>292</Words>
  <Application>Microsoft Office PowerPoint</Application>
  <PresentationFormat>Předvádění na obrazovce (4:3)</PresentationFormat>
  <Paragraphs>39</Paragraphs>
  <Slides>10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Freestyle Script</vt:lpstr>
      <vt:lpstr>Gill Sans MT</vt:lpstr>
      <vt:lpstr>Mistral</vt:lpstr>
      <vt:lpstr>Wingdings 3</vt:lpstr>
      <vt:lpstr>Urban Pop</vt:lpstr>
      <vt:lpstr>Relative clauses</vt:lpstr>
      <vt:lpstr>Prezentace aplikace PowerPoint</vt:lpstr>
      <vt:lpstr>Who is used for people</vt:lpstr>
      <vt:lpstr>Which is used for things</vt:lpstr>
      <vt:lpstr>Whose is used as possessive</vt:lpstr>
      <vt:lpstr>that is used for people, things and animals.</vt:lpstr>
      <vt:lpstr>Where  is used for places</vt:lpstr>
      <vt:lpstr>Let´s practice!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</dc:title>
  <dc:creator>pc</dc:creator>
  <cp:lastModifiedBy>Mgr. Petr Pohnán</cp:lastModifiedBy>
  <cp:revision>14</cp:revision>
  <dcterms:created xsi:type="dcterms:W3CDTF">2012-11-19T07:27:29Z</dcterms:created>
  <dcterms:modified xsi:type="dcterms:W3CDTF">2020-12-03T13:31:07Z</dcterms:modified>
</cp:coreProperties>
</file>