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</p:sldMasterIdLst>
  <p:sldIdLst>
    <p:sldId id="289" r:id="rId2"/>
    <p:sldId id="297" r:id="rId3"/>
    <p:sldId id="298" r:id="rId4"/>
    <p:sldId id="311" r:id="rId5"/>
    <p:sldId id="312" r:id="rId6"/>
    <p:sldId id="299" r:id="rId7"/>
    <p:sldId id="300" r:id="rId8"/>
    <p:sldId id="291" r:id="rId9"/>
    <p:sldId id="301" r:id="rId10"/>
    <p:sldId id="295" r:id="rId11"/>
    <p:sldId id="302" r:id="rId12"/>
    <p:sldId id="303" r:id="rId13"/>
    <p:sldId id="315" r:id="rId14"/>
    <p:sldId id="292" r:id="rId15"/>
    <p:sldId id="304" r:id="rId16"/>
    <p:sldId id="294" r:id="rId17"/>
    <p:sldId id="305" r:id="rId18"/>
    <p:sldId id="306" r:id="rId19"/>
    <p:sldId id="307" r:id="rId20"/>
    <p:sldId id="308" r:id="rId21"/>
    <p:sldId id="309" r:id="rId22"/>
    <p:sldId id="316" r:id="rId23"/>
    <p:sldId id="293" r:id="rId24"/>
    <p:sldId id="317" r:id="rId25"/>
    <p:sldId id="310" r:id="rId26"/>
    <p:sldId id="313" r:id="rId27"/>
    <p:sldId id="314" r:id="rId28"/>
    <p:sldId id="318" r:id="rId2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>
      <p:cViewPr varScale="1">
        <p:scale>
          <a:sx n="72" d="100"/>
          <a:sy n="72" d="100"/>
        </p:scale>
        <p:origin x="28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424757-2891-48E7-A9DA-6FB29F684CB5}" type="datetimeFigureOut">
              <a:rPr lang="cs-CZ" smtClean="0"/>
              <a:pPr>
                <a:defRPr/>
              </a:pPr>
              <a:t>15.12.2020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C4930-12DE-4CA9-B67C-EC4D3AC2B40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B3835C-401B-4972-9728-E056370946FB}" type="datetimeFigureOut">
              <a:rPr lang="cs-CZ" smtClean="0"/>
              <a:pPr>
                <a:defRPr/>
              </a:pPr>
              <a:t>15.12.2020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1BF4A-3898-45EE-97D1-C0FA251B099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392281-EA53-4905-8119-09F76F89EE10}" type="datetimeFigureOut">
              <a:rPr lang="cs-CZ" smtClean="0"/>
              <a:pPr>
                <a:defRPr/>
              </a:pPr>
              <a:t>15.12.2020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2F885-AC89-4E7A-B419-1573C8E504F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55DD05-96A8-4ED8-8EA8-775FB1412E6F}" type="datetimeFigureOut">
              <a:rPr lang="cs-CZ" smtClean="0"/>
              <a:pPr>
                <a:defRPr/>
              </a:pPr>
              <a:t>15.12.2020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B8745-7F18-48FA-991C-52DEEBC1E15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CF4F94-AD07-4A3D-8E26-85FD9879B68E}" type="datetimeFigureOut">
              <a:rPr lang="cs-CZ" smtClean="0"/>
              <a:pPr>
                <a:defRPr/>
              </a:pPr>
              <a:t>15.12.2020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97DA4872-E628-4A09-AD90-DAA2E848CFA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CE6DBD-3BB8-492D-851C-A5702F9B306A}" type="datetimeFigureOut">
              <a:rPr lang="cs-CZ" smtClean="0"/>
              <a:pPr>
                <a:defRPr/>
              </a:pPr>
              <a:t>15.12.2020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054F49-1B9F-4708-B62B-DC9E02117BC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6B779A-1CCA-4B7F-B0CD-8E03EB689B5B}" type="datetimeFigureOut">
              <a:rPr lang="cs-CZ" smtClean="0"/>
              <a:pPr>
                <a:defRPr/>
              </a:pPr>
              <a:t>15.12.2020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458F1-C70D-42AC-B8AB-0C714D19C82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00A725-72FF-49F4-889D-7F3A845D9935}" type="datetimeFigureOut">
              <a:rPr lang="cs-CZ" smtClean="0"/>
              <a:pPr>
                <a:defRPr/>
              </a:pPr>
              <a:t>15.12.2020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16F38-7579-4DE4-BC2D-B4DA272F9DD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8A60E4-E38A-42BF-A8DE-87602FFC0CAB}" type="datetimeFigureOut">
              <a:rPr lang="cs-CZ" smtClean="0"/>
              <a:pPr>
                <a:defRPr/>
              </a:pPr>
              <a:t>15.12.2020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96DA2-E5B6-48AC-B848-4C588E7C23A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A90C9A-E011-4677-A7FA-29744C18908E}" type="datetimeFigureOut">
              <a:rPr lang="cs-CZ" smtClean="0"/>
              <a:pPr>
                <a:defRPr/>
              </a:pPr>
              <a:t>15.12.2020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EFFBF-DD01-4129-80D1-A8B93CDCB2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05F3A4-6B2D-4478-81F3-641D4FAAE533}" type="datetimeFigureOut">
              <a:rPr lang="cs-CZ" smtClean="0"/>
              <a:pPr>
                <a:defRPr/>
              </a:pPr>
              <a:t>15.12.2020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7A9A8-E882-4A8E-9385-9B025C19E61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A98D1D47-BD0D-4F5A-B1B8-F003C76BA41A}" type="datetimeFigureOut">
              <a:rPr lang="cs-CZ" smtClean="0"/>
              <a:pPr>
                <a:defRPr/>
              </a:pPr>
              <a:t>15.12.2020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40E4260-7C1B-44EA-8E5E-7921D78965A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upload.wikimedia.org/wikipedia/commons/b/b3/VE%C4%8CERN%C3%8D_%C4%8CESK%C3%89_SLOVO_22._9._1938.jpg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cs.wikipedia.org/wiki/Neville_Chamberlain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g4w0tSuRD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//upload.wikimedia.org/wikipedia/commons/9/9c/Bundesarchiv_Bild_183-R69173,_M%C3%BCnchener_Abkommen,_Staatschefs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Mnichovská dohoda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500" b="1" dirty="0">
                <a:solidFill>
                  <a:srgbClr val="002060"/>
                </a:solidFill>
              </a:rPr>
              <a:t>Francie + Velká Británie </a:t>
            </a:r>
            <a:r>
              <a:rPr lang="cs-CZ" sz="4500" b="1" dirty="0">
                <a:solidFill>
                  <a:srgbClr val="002060"/>
                </a:solidFill>
                <a:latin typeface="Times New Roman"/>
                <a:cs typeface="Times New Roman"/>
              </a:rPr>
              <a:t>→</a:t>
            </a:r>
            <a:r>
              <a:rPr lang="cs-CZ" sz="4500" b="1" dirty="0">
                <a:solidFill>
                  <a:srgbClr val="002060"/>
                </a:solidFill>
              </a:rPr>
              <a:t> </a:t>
            </a:r>
            <a:r>
              <a:rPr lang="cs-CZ" sz="4500" b="1" dirty="0">
                <a:solidFill>
                  <a:srgbClr val="FF0000"/>
                </a:solidFill>
              </a:rPr>
              <a:t>politika usmiřování </a:t>
            </a:r>
          </a:p>
        </p:txBody>
      </p:sp>
    </p:spTree>
    <p:extLst>
      <p:ext uri="{BB962C8B-B14F-4D97-AF65-F5344CB8AC3E}">
        <p14:creationId xmlns:p14="http://schemas.microsoft.com/office/powerpoint/2010/main" val="2331307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Mnichovská dohoda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000" b="1" dirty="0">
                <a:solidFill>
                  <a:srgbClr val="002060"/>
                </a:solidFill>
              </a:rPr>
              <a:t>nátlak britského a francouzského velvyslance </a:t>
            </a:r>
            <a:r>
              <a:rPr lang="cs-CZ" sz="5000" b="1" dirty="0">
                <a:solidFill>
                  <a:srgbClr val="002060"/>
                </a:solidFill>
                <a:cs typeface="Times New Roman"/>
              </a:rPr>
              <a:t>→ </a:t>
            </a:r>
            <a:r>
              <a:rPr lang="cs-CZ" dirty="0">
                <a:solidFill>
                  <a:srgbClr val="002060"/>
                </a:solidFill>
              </a:rPr>
              <a:t>	</a:t>
            </a:r>
          </a:p>
          <a:p>
            <a:pPr marL="137160" indent="0">
              <a:buNone/>
            </a:pP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127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Mnichovská dohoda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000" b="1" dirty="0">
                <a:solidFill>
                  <a:srgbClr val="002060"/>
                </a:solidFill>
              </a:rPr>
              <a:t>nátlak britského a francouzského velvyslance </a:t>
            </a:r>
            <a:r>
              <a:rPr lang="cs-CZ" sz="5000" b="1" dirty="0">
                <a:solidFill>
                  <a:srgbClr val="002060"/>
                </a:solidFill>
                <a:cs typeface="Times New Roman"/>
              </a:rPr>
              <a:t>→ prezident Beneš souhlasil</a:t>
            </a:r>
          </a:p>
          <a:p>
            <a:pPr marL="137160" indent="0" algn="ctr">
              <a:buNone/>
            </a:pP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613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Mnichovská dohoda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000" b="1" dirty="0">
                <a:solidFill>
                  <a:srgbClr val="002060"/>
                </a:solidFill>
              </a:rPr>
              <a:t>nátlak britského a francouzského velvyslance </a:t>
            </a:r>
            <a:r>
              <a:rPr lang="cs-CZ" sz="5000" b="1" dirty="0">
                <a:solidFill>
                  <a:srgbClr val="002060"/>
                </a:solidFill>
                <a:cs typeface="Times New Roman"/>
              </a:rPr>
              <a:t>→ prezident Beneš souhlasil</a:t>
            </a:r>
          </a:p>
          <a:p>
            <a:pPr algn="ctr"/>
            <a:r>
              <a:rPr lang="cs-CZ" sz="5000" b="1" dirty="0">
                <a:solidFill>
                  <a:srgbClr val="002060"/>
                </a:solidFill>
                <a:cs typeface="Times New Roman"/>
              </a:rPr>
              <a:t>Hitler své nároky zvýšil </a:t>
            </a:r>
          </a:p>
          <a:p>
            <a:pPr marL="137160" indent="0">
              <a:buNone/>
            </a:pPr>
            <a:r>
              <a:rPr lang="cs-CZ" dirty="0">
                <a:solidFill>
                  <a:srgbClr val="002060"/>
                </a:solidFill>
              </a:rPr>
              <a:t>	</a:t>
            </a:r>
          </a:p>
          <a:p>
            <a:pPr marL="137160" indent="0">
              <a:buNone/>
            </a:pP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613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bg1"/>
                </a:solidFill>
              </a:rPr>
              <a:t>Titulní strana Večerního Českého Slova </a:t>
            </a:r>
          </a:p>
          <a:p>
            <a:pPr algn="ctr"/>
            <a:r>
              <a:rPr lang="cs-CZ" sz="4000" b="1" dirty="0">
                <a:solidFill>
                  <a:schemeClr val="bg1"/>
                </a:solidFill>
              </a:rPr>
              <a:t>22. září 1938</a:t>
            </a:r>
          </a:p>
        </p:txBody>
      </p:sp>
      <p:pic>
        <p:nvPicPr>
          <p:cNvPr id="4098" name="Picture 2" descr="Soubor:VEČERNÍ ČESKÉ SLOVO 22. 9. 1938.jpg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0648"/>
            <a:ext cx="4412393" cy="62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454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Mnichovská dohoda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000" b="1" dirty="0">
                <a:solidFill>
                  <a:srgbClr val="FF0000"/>
                </a:solidFill>
                <a:cs typeface="Times New Roman"/>
              </a:rPr>
              <a:t>23. 9. 1938 </a:t>
            </a:r>
            <a:r>
              <a:rPr lang="cs-CZ" sz="5000" b="1" dirty="0">
                <a:solidFill>
                  <a:srgbClr val="002060"/>
                </a:solidFill>
                <a:cs typeface="Times New Roman"/>
              </a:rPr>
              <a:t>– čs. vláda - vyhlášení všeobecné mobilizace</a:t>
            </a:r>
          </a:p>
          <a:p>
            <a:pPr marL="137160" indent="0">
              <a:buNone/>
            </a:pP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210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Mnichovská dohoda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cs-CZ" sz="5000" b="1" dirty="0">
                <a:solidFill>
                  <a:srgbClr val="FF0000"/>
                </a:solidFill>
                <a:cs typeface="Times New Roman"/>
              </a:rPr>
              <a:t>23. 9. 1938 </a:t>
            </a:r>
            <a:r>
              <a:rPr lang="cs-CZ" sz="5000" b="1" dirty="0">
                <a:solidFill>
                  <a:srgbClr val="002060"/>
                </a:solidFill>
                <a:cs typeface="Times New Roman"/>
              </a:rPr>
              <a:t>– čs. vláda - vyhlášení všeobecné mobilizace</a:t>
            </a:r>
          </a:p>
          <a:p>
            <a:pPr algn="ctr"/>
            <a:r>
              <a:rPr lang="cs-CZ" sz="5000" b="1" dirty="0">
                <a:solidFill>
                  <a:srgbClr val="002060"/>
                </a:solidFill>
                <a:cs typeface="Times New Roman"/>
              </a:rPr>
              <a:t>VB a Francie – raději obětují malý stát v srdci Evropy než riskovat válku</a:t>
            </a:r>
          </a:p>
          <a:p>
            <a:pPr marL="137160" indent="0">
              <a:buNone/>
            </a:pP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449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Mnichovská dohoda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500" b="1" dirty="0">
                <a:solidFill>
                  <a:srgbClr val="FF0000"/>
                </a:solidFill>
                <a:cs typeface="Times New Roman"/>
              </a:rPr>
              <a:t>29. 9. 1938 konference </a:t>
            </a:r>
          </a:p>
          <a:p>
            <a:pPr marL="137160" indent="0" algn="ctr">
              <a:buNone/>
            </a:pPr>
            <a:r>
              <a:rPr lang="cs-CZ" sz="4500" b="1" dirty="0">
                <a:solidFill>
                  <a:srgbClr val="002060"/>
                </a:solidFill>
                <a:cs typeface="Times New Roman"/>
              </a:rPr>
              <a:t>   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98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Mnichovská dohoda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500" b="1" dirty="0">
                <a:solidFill>
                  <a:srgbClr val="FF0000"/>
                </a:solidFill>
                <a:cs typeface="Times New Roman"/>
              </a:rPr>
              <a:t>29. 9. 1938 konference </a:t>
            </a:r>
          </a:p>
          <a:p>
            <a:pPr marL="137160" indent="0" algn="ctr">
              <a:buNone/>
            </a:pPr>
            <a:r>
              <a:rPr lang="cs-CZ" sz="4500" b="1" dirty="0">
                <a:solidFill>
                  <a:srgbClr val="002060"/>
                </a:solidFill>
                <a:cs typeface="Times New Roman"/>
              </a:rPr>
              <a:t>   </a:t>
            </a:r>
            <a:r>
              <a:rPr lang="cs-CZ" sz="4500" b="1" dirty="0">
                <a:solidFill>
                  <a:srgbClr val="FF0000"/>
                </a:solidFill>
                <a:cs typeface="Times New Roman"/>
              </a:rPr>
              <a:t>Mnichov</a:t>
            </a:r>
            <a:endParaRPr lang="cs-CZ" sz="4500" b="1" dirty="0">
              <a:solidFill>
                <a:srgbClr val="FF0000"/>
              </a:solidFill>
            </a:endParaRPr>
          </a:p>
          <a:p>
            <a:pPr marL="137160" indent="0" algn="ctr">
              <a:buNone/>
            </a:pPr>
            <a:r>
              <a:rPr lang="cs-CZ" sz="4500" b="1" dirty="0">
                <a:solidFill>
                  <a:srgbClr val="002060"/>
                </a:solidFill>
              </a:rPr>
              <a:t>	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92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Mnichovská dohoda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500" b="1" dirty="0">
                <a:solidFill>
                  <a:srgbClr val="FF0000"/>
                </a:solidFill>
                <a:cs typeface="Times New Roman"/>
              </a:rPr>
              <a:t>29. 9. 1938 konference </a:t>
            </a:r>
          </a:p>
          <a:p>
            <a:pPr marL="137160" indent="0" algn="ctr">
              <a:buNone/>
            </a:pPr>
            <a:r>
              <a:rPr lang="cs-CZ" sz="4500" b="1" dirty="0">
                <a:solidFill>
                  <a:srgbClr val="FF0000"/>
                </a:solidFill>
                <a:cs typeface="Times New Roman"/>
              </a:rPr>
              <a:t>   Mnichov</a:t>
            </a:r>
            <a:endParaRPr lang="cs-CZ" sz="4500" b="1" dirty="0">
              <a:solidFill>
                <a:srgbClr val="FF0000"/>
              </a:solidFill>
            </a:endParaRPr>
          </a:p>
          <a:p>
            <a:pPr marL="137160" indent="0" algn="ctr">
              <a:buNone/>
            </a:pPr>
            <a:r>
              <a:rPr lang="cs-CZ" sz="4500" b="1" dirty="0">
                <a:solidFill>
                  <a:srgbClr val="002060"/>
                </a:solidFill>
              </a:rPr>
              <a:t>	Velká Británie</a:t>
            </a:r>
          </a:p>
          <a:p>
            <a:pPr marL="137160" indent="0" algn="ctr">
              <a:buNone/>
            </a:pPr>
            <a:r>
              <a:rPr lang="cs-CZ" sz="4500" b="1" dirty="0">
                <a:solidFill>
                  <a:srgbClr val="002060"/>
                </a:solidFill>
              </a:rPr>
              <a:t> 	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92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Mnichovská dohoda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500" b="1" dirty="0">
                <a:solidFill>
                  <a:srgbClr val="FF0000"/>
                </a:solidFill>
                <a:cs typeface="Times New Roman"/>
              </a:rPr>
              <a:t>29. 9. 1938 konference </a:t>
            </a:r>
          </a:p>
          <a:p>
            <a:pPr marL="137160" indent="0" algn="ctr">
              <a:buNone/>
            </a:pPr>
            <a:r>
              <a:rPr lang="cs-CZ" sz="4500" b="1" dirty="0">
                <a:solidFill>
                  <a:srgbClr val="FF0000"/>
                </a:solidFill>
                <a:cs typeface="Times New Roman"/>
              </a:rPr>
              <a:t>   Mnichov</a:t>
            </a:r>
            <a:endParaRPr lang="cs-CZ" sz="4500" b="1" dirty="0">
              <a:solidFill>
                <a:srgbClr val="FF0000"/>
              </a:solidFill>
            </a:endParaRPr>
          </a:p>
          <a:p>
            <a:pPr marL="137160" indent="0" algn="ctr">
              <a:buNone/>
            </a:pPr>
            <a:r>
              <a:rPr lang="cs-CZ" sz="4500" b="1" dirty="0">
                <a:solidFill>
                  <a:srgbClr val="002060"/>
                </a:solidFill>
              </a:rPr>
              <a:t>	Velká Británie</a:t>
            </a:r>
          </a:p>
          <a:p>
            <a:pPr marL="137160" indent="0" algn="ctr">
              <a:buNone/>
            </a:pPr>
            <a:r>
              <a:rPr lang="cs-CZ" sz="4500" b="1" dirty="0">
                <a:solidFill>
                  <a:srgbClr val="002060"/>
                </a:solidFill>
              </a:rPr>
              <a:t> 	Francie</a:t>
            </a:r>
          </a:p>
          <a:p>
            <a:pPr marL="137160" indent="0" algn="ctr">
              <a:buNone/>
            </a:pPr>
            <a:r>
              <a:rPr lang="cs-CZ" sz="4500" b="1" dirty="0">
                <a:solidFill>
                  <a:srgbClr val="002060"/>
                </a:solidFill>
              </a:rPr>
              <a:t>	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92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Mnichovská dohoda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500" b="1" dirty="0">
                <a:solidFill>
                  <a:srgbClr val="002060"/>
                </a:solidFill>
              </a:rPr>
              <a:t>Francie + Velká Británie </a:t>
            </a:r>
            <a:r>
              <a:rPr lang="cs-CZ" sz="4500" b="1" dirty="0">
                <a:solidFill>
                  <a:srgbClr val="002060"/>
                </a:solidFill>
                <a:latin typeface="Times New Roman"/>
                <a:cs typeface="Times New Roman"/>
              </a:rPr>
              <a:t>→</a:t>
            </a:r>
            <a:r>
              <a:rPr lang="cs-CZ" sz="4500" b="1" dirty="0">
                <a:solidFill>
                  <a:srgbClr val="002060"/>
                </a:solidFill>
              </a:rPr>
              <a:t> </a:t>
            </a:r>
            <a:r>
              <a:rPr lang="cs-CZ" sz="4500" b="1" dirty="0">
                <a:solidFill>
                  <a:srgbClr val="FF0000"/>
                </a:solidFill>
              </a:rPr>
              <a:t>politika usmiřování </a:t>
            </a:r>
          </a:p>
          <a:p>
            <a:pPr marL="137160" indent="0" algn="ctr">
              <a:buNone/>
            </a:pPr>
            <a:r>
              <a:rPr lang="cs-CZ" sz="4500" b="1" dirty="0">
                <a:solidFill>
                  <a:srgbClr val="002060"/>
                </a:solidFill>
              </a:rPr>
              <a:t>(snaha vyhnout se válce)</a:t>
            </a:r>
          </a:p>
        </p:txBody>
      </p:sp>
    </p:spTree>
    <p:extLst>
      <p:ext uri="{BB962C8B-B14F-4D97-AF65-F5344CB8AC3E}">
        <p14:creationId xmlns:p14="http://schemas.microsoft.com/office/powerpoint/2010/main" val="2784854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Mnichovská dohoda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cs-CZ" sz="4500" b="1" dirty="0">
                <a:solidFill>
                  <a:srgbClr val="FF0000"/>
                </a:solidFill>
                <a:cs typeface="Times New Roman"/>
              </a:rPr>
              <a:t>29. 9. 1938 konference </a:t>
            </a:r>
          </a:p>
          <a:p>
            <a:pPr marL="137160" indent="0" algn="ctr">
              <a:buNone/>
            </a:pPr>
            <a:r>
              <a:rPr lang="cs-CZ" sz="4500" b="1" dirty="0">
                <a:solidFill>
                  <a:srgbClr val="FF0000"/>
                </a:solidFill>
                <a:cs typeface="Times New Roman"/>
              </a:rPr>
              <a:t>   Mnichov</a:t>
            </a:r>
            <a:endParaRPr lang="cs-CZ" sz="4500" b="1" dirty="0">
              <a:solidFill>
                <a:srgbClr val="FF0000"/>
              </a:solidFill>
            </a:endParaRPr>
          </a:p>
          <a:p>
            <a:pPr marL="137160" indent="0" algn="ctr">
              <a:buNone/>
            </a:pPr>
            <a:r>
              <a:rPr lang="cs-CZ" sz="4500" b="1" dirty="0">
                <a:solidFill>
                  <a:srgbClr val="002060"/>
                </a:solidFill>
              </a:rPr>
              <a:t>	Velká Británie</a:t>
            </a:r>
          </a:p>
          <a:p>
            <a:pPr marL="137160" indent="0" algn="ctr">
              <a:buNone/>
            </a:pPr>
            <a:r>
              <a:rPr lang="cs-CZ" sz="4500" b="1" dirty="0">
                <a:solidFill>
                  <a:srgbClr val="002060"/>
                </a:solidFill>
              </a:rPr>
              <a:t> 	Francie</a:t>
            </a:r>
          </a:p>
          <a:p>
            <a:pPr marL="137160" indent="0" algn="ctr">
              <a:buNone/>
            </a:pPr>
            <a:r>
              <a:rPr lang="cs-CZ" sz="4500" b="1" dirty="0">
                <a:solidFill>
                  <a:srgbClr val="002060"/>
                </a:solidFill>
              </a:rPr>
              <a:t>	Itálie</a:t>
            </a:r>
          </a:p>
          <a:p>
            <a:pPr marL="137160" indent="0" algn="ctr">
              <a:buNone/>
            </a:pPr>
            <a:r>
              <a:rPr lang="cs-CZ" sz="4500" b="1" dirty="0">
                <a:solidFill>
                  <a:srgbClr val="002060"/>
                </a:solidFill>
              </a:rPr>
              <a:t>	</a:t>
            </a:r>
          </a:p>
          <a:p>
            <a:pPr marL="137160" indent="0">
              <a:buNone/>
            </a:pP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92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Mnichovská dohoda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cs-CZ" sz="4500" b="1" dirty="0">
                <a:solidFill>
                  <a:srgbClr val="FF0000"/>
                </a:solidFill>
                <a:cs typeface="Times New Roman"/>
              </a:rPr>
              <a:t>29. 9. 1938 konference </a:t>
            </a:r>
          </a:p>
          <a:p>
            <a:pPr marL="137160" indent="0" algn="ctr">
              <a:buNone/>
            </a:pPr>
            <a:r>
              <a:rPr lang="cs-CZ" sz="4500" b="1" dirty="0">
                <a:solidFill>
                  <a:srgbClr val="FF0000"/>
                </a:solidFill>
                <a:cs typeface="Times New Roman"/>
              </a:rPr>
              <a:t>   Mnichov</a:t>
            </a:r>
            <a:endParaRPr lang="cs-CZ" sz="4500" b="1" dirty="0">
              <a:solidFill>
                <a:srgbClr val="FF0000"/>
              </a:solidFill>
            </a:endParaRPr>
          </a:p>
          <a:p>
            <a:pPr marL="137160" indent="0" algn="ctr">
              <a:buNone/>
            </a:pPr>
            <a:r>
              <a:rPr lang="cs-CZ" sz="4500" b="1" dirty="0">
                <a:solidFill>
                  <a:srgbClr val="002060"/>
                </a:solidFill>
              </a:rPr>
              <a:t>	Velká Británie</a:t>
            </a:r>
          </a:p>
          <a:p>
            <a:pPr marL="137160" indent="0" algn="ctr">
              <a:buNone/>
            </a:pPr>
            <a:r>
              <a:rPr lang="cs-CZ" sz="4500" b="1" dirty="0">
                <a:solidFill>
                  <a:srgbClr val="002060"/>
                </a:solidFill>
              </a:rPr>
              <a:t> 	Francie</a:t>
            </a:r>
          </a:p>
          <a:p>
            <a:pPr marL="137160" indent="0" algn="ctr">
              <a:buNone/>
            </a:pPr>
            <a:r>
              <a:rPr lang="cs-CZ" sz="4500" b="1" dirty="0">
                <a:solidFill>
                  <a:srgbClr val="002060"/>
                </a:solidFill>
              </a:rPr>
              <a:t>	Itálie</a:t>
            </a:r>
          </a:p>
          <a:p>
            <a:pPr marL="137160" indent="0" algn="ctr">
              <a:buNone/>
            </a:pPr>
            <a:r>
              <a:rPr lang="cs-CZ" sz="4500" b="1" dirty="0">
                <a:solidFill>
                  <a:srgbClr val="002060"/>
                </a:solidFill>
              </a:rPr>
              <a:t>	Německo	</a:t>
            </a:r>
          </a:p>
          <a:p>
            <a:pPr marL="137160" indent="0">
              <a:buNone/>
            </a:pP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92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>
            <a:normAutofit/>
          </a:bodyPr>
          <a:lstStyle/>
          <a:p>
            <a:r>
              <a:rPr lang="cs-CZ" sz="2500" dirty="0">
                <a:solidFill>
                  <a:schemeClr val="bg1"/>
                </a:solidFill>
                <a:effectLst/>
                <a:hlinkClick r:id="rId2" tooltip="Neville Chamberlain"/>
              </a:rPr>
              <a:t>Neville Chamberlain</a:t>
            </a:r>
            <a:r>
              <a:rPr lang="cs-CZ" sz="2500" dirty="0">
                <a:solidFill>
                  <a:schemeClr val="bg1"/>
                </a:solidFill>
                <a:effectLst/>
              </a:rPr>
              <a:t> oznamuje, že podpisem Mnichovské dohody „přinesl mír“</a:t>
            </a:r>
            <a:endParaRPr lang="cs-CZ" sz="2500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897960" cy="523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355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Mnichovská dohoda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500" b="1" dirty="0">
                <a:solidFill>
                  <a:srgbClr val="002060"/>
                </a:solidFill>
              </a:rPr>
              <a:t>dohoda: </a:t>
            </a:r>
            <a:r>
              <a:rPr lang="cs-CZ" sz="4500" b="1" dirty="0">
                <a:solidFill>
                  <a:srgbClr val="FF0000"/>
                </a:solidFill>
              </a:rPr>
              <a:t>Československo odstoupí Německu své pohraničí</a:t>
            </a:r>
          </a:p>
          <a:p>
            <a:pPr marL="137160" indent="0" algn="ctr">
              <a:buNone/>
            </a:pPr>
            <a:r>
              <a:rPr lang="cs-CZ" sz="4500" dirty="0">
                <a:solidFill>
                  <a:srgbClr val="002060"/>
                </a:solidFill>
              </a:rPr>
              <a:t>	</a:t>
            </a:r>
          </a:p>
          <a:p>
            <a:pPr marL="137160" indent="0">
              <a:buNone/>
            </a:pP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442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1"/>
                </a:solidFill>
                <a:effectLst/>
              </a:rPr>
              <a:t>Příjezd německých vojsk do Sudet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56792"/>
            <a:ext cx="76200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644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Mnichovská dohoda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500" b="1" dirty="0">
                <a:solidFill>
                  <a:srgbClr val="002060"/>
                </a:solidFill>
              </a:rPr>
              <a:t>dohoda: </a:t>
            </a:r>
            <a:r>
              <a:rPr lang="cs-CZ" sz="4500" b="1" dirty="0">
                <a:solidFill>
                  <a:srgbClr val="FF0000"/>
                </a:solidFill>
              </a:rPr>
              <a:t>Československo odstoupí Německu své pohraničí</a:t>
            </a:r>
          </a:p>
          <a:p>
            <a:pPr algn="ctr"/>
            <a:r>
              <a:rPr lang="cs-CZ" sz="4500" b="1" dirty="0">
                <a:solidFill>
                  <a:srgbClr val="002060"/>
                </a:solidFill>
              </a:rPr>
              <a:t>zástupci Československa u jednání nepřítomni, výsledek pouze oznámen</a:t>
            </a:r>
            <a:endParaRPr lang="cs-CZ" sz="4500" dirty="0">
              <a:solidFill>
                <a:srgbClr val="002060"/>
              </a:solidFill>
            </a:endParaRPr>
          </a:p>
          <a:p>
            <a:pPr marL="137160" indent="0">
              <a:buNone/>
            </a:pP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316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2840"/>
            <a:ext cx="7338392" cy="550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000" dirty="0">
                <a:solidFill>
                  <a:schemeClr val="bg1"/>
                </a:solidFill>
              </a:rPr>
              <a:t>Budova (dnešní </a:t>
            </a:r>
            <a:r>
              <a:rPr lang="cs-CZ" sz="3000" dirty="0" err="1">
                <a:solidFill>
                  <a:schemeClr val="bg1"/>
                </a:solidFill>
              </a:rPr>
              <a:t>Musik</a:t>
            </a:r>
            <a:r>
              <a:rPr lang="cs-CZ" sz="3000" dirty="0">
                <a:solidFill>
                  <a:schemeClr val="bg1"/>
                </a:solidFill>
              </a:rPr>
              <a:t> </a:t>
            </a:r>
            <a:r>
              <a:rPr lang="cs-CZ" sz="3000" dirty="0" err="1">
                <a:solidFill>
                  <a:schemeClr val="bg1"/>
                </a:solidFill>
              </a:rPr>
              <a:t>Hochschule</a:t>
            </a:r>
            <a:r>
              <a:rPr lang="cs-CZ" sz="3000" dirty="0">
                <a:solidFill>
                  <a:schemeClr val="bg1"/>
                </a:solidFill>
              </a:rPr>
              <a:t>), ve které došlo k podpisu Mnichovské dohody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1027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1"/>
                </a:solidFill>
                <a:effectLst/>
              </a:rPr>
              <a:t>Československé pohraniční opevnění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00808"/>
            <a:ext cx="76200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412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Dějiny udatného českého národa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808352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bg1">
                    <a:lumMod val="50000"/>
                    <a:lumOff val="50000"/>
                  </a:schemeClr>
                </a:solidFill>
                <a:hlinkClick r:id="rId2"/>
              </a:rPr>
              <a:t>Mnichov - Dějiny udatného českého národa - </a:t>
            </a:r>
            <a:r>
              <a:rPr lang="cs-CZ" dirty="0" err="1">
                <a:solidFill>
                  <a:schemeClr val="bg1">
                    <a:lumMod val="50000"/>
                    <a:lumOff val="50000"/>
                  </a:schemeClr>
                </a:solidFill>
                <a:hlinkClick r:id="rId2"/>
              </a:rPr>
              <a:t>YouTube</a:t>
            </a:r>
            <a:endParaRPr lang="cs-CZ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85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Mnichovská dohoda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500" b="1" dirty="0">
                <a:solidFill>
                  <a:srgbClr val="002060"/>
                </a:solidFill>
              </a:rPr>
              <a:t>Francie + Velká Británie </a:t>
            </a:r>
            <a:r>
              <a:rPr lang="cs-CZ" sz="4500" b="1" dirty="0">
                <a:solidFill>
                  <a:srgbClr val="002060"/>
                </a:solidFill>
                <a:latin typeface="Times New Roman"/>
                <a:cs typeface="Times New Roman"/>
              </a:rPr>
              <a:t>→</a:t>
            </a:r>
            <a:r>
              <a:rPr lang="cs-CZ" sz="4500" b="1" dirty="0">
                <a:solidFill>
                  <a:srgbClr val="002060"/>
                </a:solidFill>
              </a:rPr>
              <a:t> </a:t>
            </a:r>
            <a:r>
              <a:rPr lang="cs-CZ" sz="4500" b="1" dirty="0">
                <a:solidFill>
                  <a:srgbClr val="FF0000"/>
                </a:solidFill>
              </a:rPr>
              <a:t>politika usmiřování </a:t>
            </a:r>
          </a:p>
          <a:p>
            <a:pPr marL="137160" indent="0" algn="ctr">
              <a:buNone/>
            </a:pPr>
            <a:r>
              <a:rPr lang="cs-CZ" sz="4500" b="1" dirty="0">
                <a:solidFill>
                  <a:srgbClr val="002060"/>
                </a:solidFill>
              </a:rPr>
              <a:t>(snaha vyhnout se válce)</a:t>
            </a:r>
          </a:p>
          <a:p>
            <a:pPr algn="ctr"/>
            <a:r>
              <a:rPr lang="cs-CZ" sz="4500" b="1" dirty="0">
                <a:solidFill>
                  <a:srgbClr val="002060"/>
                </a:solidFill>
              </a:rPr>
              <a:t>získá-li Hitler československé pohraničí, bude mír zachován</a:t>
            </a:r>
          </a:p>
        </p:txBody>
      </p:sp>
    </p:spTree>
    <p:extLst>
      <p:ext uri="{BB962C8B-B14F-4D97-AF65-F5344CB8AC3E}">
        <p14:creationId xmlns:p14="http://schemas.microsoft.com/office/powerpoint/2010/main" val="2784854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000" dirty="0">
                <a:solidFill>
                  <a:schemeClr val="bg1"/>
                </a:solidFill>
                <a:effectLst/>
              </a:rPr>
              <a:t>Fotografie z průběhu Mnichovských jednání – zleva: Neville Chamberlain za Velkou Británii, </a:t>
            </a:r>
            <a:r>
              <a:rPr lang="cs-CZ" sz="2000" dirty="0" err="1">
                <a:solidFill>
                  <a:schemeClr val="bg1"/>
                </a:solidFill>
                <a:effectLst/>
              </a:rPr>
              <a:t>Édouard</a:t>
            </a:r>
            <a:r>
              <a:rPr lang="cs-CZ" sz="2000">
                <a:solidFill>
                  <a:schemeClr val="bg1"/>
                </a:solidFill>
                <a:effectLst/>
              </a:rPr>
              <a:t> Daladier, </a:t>
            </a:r>
            <a:r>
              <a:rPr lang="cs-CZ" sz="2000" dirty="0">
                <a:solidFill>
                  <a:schemeClr val="bg1"/>
                </a:solidFill>
                <a:effectLst/>
              </a:rPr>
              <a:t>zástupce Francie, Adolf Hitler za Nacistické Německo a Benito Mussolini za fašistickou Itálii</a:t>
            </a:r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Soubor:Bundesarchiv Bild 183-R69173, Münchener Abkommen, Staatschefs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18" y="1600200"/>
            <a:ext cx="6848763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209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2000" dirty="0">
                <a:solidFill>
                  <a:schemeClr val="bg1"/>
                </a:solidFill>
                <a:effectLst/>
              </a:rPr>
              <a:t>Představy v roce 1931 o uzavřenosti Československa v německém prostoru po anšlusu. V době Mnichovské dohody si územní nároky vůči Československu dělalo nejen Německo (rozšířené o Rakousko) a Maďarsko, ale i Polsko. Jedinou „přátelskou hranicí“ tak byl krátký úsek československo-rumunské hranice na úplném východě Československa.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0" y="1844824"/>
            <a:ext cx="76200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930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Mnichovská dohoda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709160"/>
          </a:xfrm>
        </p:spPr>
        <p:txBody>
          <a:bodyPr>
            <a:noAutofit/>
          </a:bodyPr>
          <a:lstStyle/>
          <a:p>
            <a:pPr algn="ctr"/>
            <a:r>
              <a:rPr lang="cs-CZ" sz="3800" b="1" dirty="0">
                <a:solidFill>
                  <a:srgbClr val="FF0000"/>
                </a:solidFill>
              </a:rPr>
              <a:t>léto 1938 </a:t>
            </a:r>
            <a:r>
              <a:rPr lang="cs-CZ" sz="3800" b="1" dirty="0">
                <a:solidFill>
                  <a:srgbClr val="002060"/>
                </a:solidFill>
              </a:rPr>
              <a:t>Velká Británie - vyslání mise do Československa </a:t>
            </a:r>
            <a:r>
              <a:rPr lang="cs-CZ" sz="3800" b="1" dirty="0">
                <a:solidFill>
                  <a:srgbClr val="002060"/>
                </a:solidFill>
                <a:cs typeface="Times New Roman"/>
              </a:rPr>
              <a:t>→ není zájem o objektivitu</a:t>
            </a:r>
          </a:p>
        </p:txBody>
      </p:sp>
    </p:spTree>
    <p:extLst>
      <p:ext uri="{BB962C8B-B14F-4D97-AF65-F5344CB8AC3E}">
        <p14:creationId xmlns:p14="http://schemas.microsoft.com/office/powerpoint/2010/main" val="3060170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Mnichovská dohoda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709160"/>
          </a:xfrm>
        </p:spPr>
        <p:txBody>
          <a:bodyPr>
            <a:noAutofit/>
          </a:bodyPr>
          <a:lstStyle/>
          <a:p>
            <a:pPr algn="ctr"/>
            <a:r>
              <a:rPr lang="cs-CZ" sz="3800" b="1" dirty="0">
                <a:solidFill>
                  <a:srgbClr val="FF0000"/>
                </a:solidFill>
              </a:rPr>
              <a:t>léto 1938 </a:t>
            </a:r>
            <a:r>
              <a:rPr lang="cs-CZ" sz="3800" b="1" dirty="0">
                <a:solidFill>
                  <a:srgbClr val="002060"/>
                </a:solidFill>
              </a:rPr>
              <a:t>Velká Británie - vyslání mise do Československa </a:t>
            </a:r>
            <a:r>
              <a:rPr lang="cs-CZ" sz="3800" b="1" dirty="0">
                <a:solidFill>
                  <a:srgbClr val="002060"/>
                </a:solidFill>
                <a:cs typeface="Times New Roman"/>
              </a:rPr>
              <a:t>→ není zájem o objektivitu</a:t>
            </a:r>
          </a:p>
          <a:p>
            <a:pPr algn="ctr"/>
            <a:r>
              <a:rPr lang="cs-CZ" sz="3800" b="1" dirty="0">
                <a:solidFill>
                  <a:srgbClr val="FF0000"/>
                </a:solidFill>
                <a:cs typeface="Times New Roman"/>
              </a:rPr>
              <a:t>Výsledná zpráva: </a:t>
            </a:r>
            <a:r>
              <a:rPr lang="cs-CZ" sz="3800" b="1" dirty="0">
                <a:solidFill>
                  <a:srgbClr val="002060"/>
                </a:solidFill>
                <a:cs typeface="Times New Roman"/>
              </a:rPr>
              <a:t>soužití Čechů a Němců v jednom státě není možné a viníci jsou Češi, kteří jsou také zodpovědní za případný konflikt s Německem.</a:t>
            </a:r>
            <a:endParaRPr lang="cs-CZ" sz="3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70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Mnichovská dohoda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91264" cy="4536544"/>
          </a:xfrm>
        </p:spPr>
        <p:txBody>
          <a:bodyPr>
            <a:normAutofit/>
          </a:bodyPr>
          <a:lstStyle/>
          <a:p>
            <a:pPr algn="ctr"/>
            <a:r>
              <a:rPr lang="cs-CZ" sz="4500" b="1" dirty="0">
                <a:solidFill>
                  <a:srgbClr val="FF0000"/>
                </a:solidFill>
              </a:rPr>
              <a:t>doporučení VB a Francie československé vládě: </a:t>
            </a:r>
          </a:p>
          <a:p>
            <a:pPr marL="137160" indent="0">
              <a:buNone/>
            </a:pPr>
            <a:r>
              <a:rPr lang="cs-CZ" dirty="0">
                <a:solidFill>
                  <a:srgbClr val="002060"/>
                </a:solidFill>
              </a:rPr>
              <a:t>	</a:t>
            </a:r>
          </a:p>
          <a:p>
            <a:pPr marL="137160" indent="0">
              <a:buNone/>
            </a:pP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602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Mnichovská dohoda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4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cs-CZ" sz="4500" b="1" dirty="0">
                <a:solidFill>
                  <a:srgbClr val="FF0000"/>
                </a:solidFill>
              </a:rPr>
              <a:t>doporučení VB a Francie československé vládě: </a:t>
            </a:r>
          </a:p>
          <a:p>
            <a:pPr algn="ctr"/>
            <a:endParaRPr lang="cs-CZ" sz="4500" b="1" dirty="0">
              <a:solidFill>
                <a:srgbClr val="FF0000"/>
              </a:solidFill>
            </a:endParaRPr>
          </a:p>
          <a:p>
            <a:pPr marL="137160" indent="0" algn="ctr">
              <a:buNone/>
            </a:pPr>
            <a:r>
              <a:rPr lang="cs-CZ" sz="4500" b="1" dirty="0">
                <a:solidFill>
                  <a:srgbClr val="002060"/>
                </a:solidFill>
              </a:rPr>
              <a:t>odevzdat bez plebiscitu Německu okresy, kde žije více než 50% německého 	obyvatelstva</a:t>
            </a:r>
          </a:p>
          <a:p>
            <a:pPr marL="137160" indent="0">
              <a:buNone/>
            </a:pPr>
            <a:r>
              <a:rPr lang="cs-CZ" dirty="0">
                <a:solidFill>
                  <a:srgbClr val="002060"/>
                </a:solidFill>
              </a:rPr>
              <a:t>	</a:t>
            </a:r>
          </a:p>
          <a:p>
            <a:pPr marL="137160" indent="0">
              <a:buNone/>
            </a:pP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868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1543</TotalTime>
  <Words>479</Words>
  <Application>Microsoft Office PowerPoint</Application>
  <PresentationFormat>Předvádění na obrazovce (4:3)</PresentationFormat>
  <Paragraphs>83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6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Vrchol</vt:lpstr>
      <vt:lpstr>Mnichovská dohoda</vt:lpstr>
      <vt:lpstr>Mnichovská dohoda</vt:lpstr>
      <vt:lpstr>Mnichovská dohoda</vt:lpstr>
      <vt:lpstr>Fotografie z průběhu Mnichovských jednání – zleva: Neville Chamberlain za Velkou Británii, Édouard Daladier, zástupce Francie, Adolf Hitler za Nacistické Německo a Benito Mussolini za fašistickou Itálii</vt:lpstr>
      <vt:lpstr>Představy v roce 1931 o uzavřenosti Československa v německém prostoru po anšlusu. V době Mnichovské dohody si územní nároky vůči Československu dělalo nejen Německo (rozšířené o Rakousko) a Maďarsko, ale i Polsko. Jedinou „přátelskou hranicí“ tak byl krátký úsek československo-rumunské hranice na úplném východě Československa.</vt:lpstr>
      <vt:lpstr>Mnichovská dohoda</vt:lpstr>
      <vt:lpstr>Mnichovská dohoda</vt:lpstr>
      <vt:lpstr>Mnichovská dohoda</vt:lpstr>
      <vt:lpstr>Mnichovská dohoda</vt:lpstr>
      <vt:lpstr>Mnichovská dohoda</vt:lpstr>
      <vt:lpstr>Mnichovská dohoda</vt:lpstr>
      <vt:lpstr>Mnichovská dohoda</vt:lpstr>
      <vt:lpstr>Prezentace aplikace PowerPoint</vt:lpstr>
      <vt:lpstr>Mnichovská dohoda</vt:lpstr>
      <vt:lpstr>Mnichovská dohoda</vt:lpstr>
      <vt:lpstr>Mnichovská dohoda</vt:lpstr>
      <vt:lpstr>Mnichovská dohoda</vt:lpstr>
      <vt:lpstr>Mnichovská dohoda</vt:lpstr>
      <vt:lpstr>Mnichovská dohoda</vt:lpstr>
      <vt:lpstr>Mnichovská dohoda</vt:lpstr>
      <vt:lpstr>Mnichovská dohoda</vt:lpstr>
      <vt:lpstr>Neville Chamberlain oznamuje, že podpisem Mnichovské dohody „přinesl mír“</vt:lpstr>
      <vt:lpstr>Mnichovská dohoda</vt:lpstr>
      <vt:lpstr>Příjezd německých vojsk do Sudet</vt:lpstr>
      <vt:lpstr>Mnichovská dohoda</vt:lpstr>
      <vt:lpstr>Budova (dnešní Musik Hochschule), ve které došlo k podpisu Mnichovské dohody</vt:lpstr>
      <vt:lpstr>Československé pohraniční opevnění</vt:lpstr>
      <vt:lpstr>Dějiny udatného českého národa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medkova</dc:creator>
  <cp:lastModifiedBy>Mgr. Petr Pohnán</cp:lastModifiedBy>
  <cp:revision>71</cp:revision>
  <dcterms:created xsi:type="dcterms:W3CDTF">2011-10-13T09:54:56Z</dcterms:created>
  <dcterms:modified xsi:type="dcterms:W3CDTF">2020-12-15T14:27:35Z</dcterms:modified>
</cp:coreProperties>
</file>