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F4701-6276-46FD-B25E-118488AB621A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CA6889-396F-4711-8EEB-0184BDCB96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A250-7FB3-44A8-9FE1-8014AB019FFD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2AF25-F2E7-4652-A2BE-5E79D8FD51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84A5A-B16A-4C06-9CF4-D05D7F9C7692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2D7B1-415D-4D96-9F2D-5752A8923A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A8505-8B1D-4374-9892-9B297F5306D5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00222-D35E-4E04-8C38-98A53D4784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7E167-7C6F-41D5-95E4-F5C29E618CF9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146F363-F5C1-4352-9C00-A02E806E07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1FF66-A075-4B26-B052-DF007BF4400C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A111F-7D80-4912-8462-70289FB266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B8C22-5A33-4D54-B7E7-9C0A83986139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8BA1-EB74-487C-B9E6-54DE350A78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95E8B-DB09-4CC7-B618-AD73068E7AED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BEE1-21D1-4AC0-9A21-206AAA4812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082D7-7006-48F7-B937-1C430571A25D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99E5C-D145-43F1-A4B4-AD11C183788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22652-5A05-4948-BAB5-D797F3BC0181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B1E90-8A06-4307-860D-75F013B80D5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7DC63-3B2B-45BC-A00D-F845A5DC05EB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F60A6E9-3221-41BD-8FD0-1D87C65495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13CFFA-FF45-4AC0-A872-8B367B71C534}" type="datetimeFigureOut">
              <a:rPr lang="cs-CZ" smtClean="0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FA3F569-1FD9-482D-B24A-024CA256F8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42844" y="3200400"/>
            <a:ext cx="8786874" cy="36576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3"/>
              </a:buClr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umělecký směr vznikající v Itálii v 17. století</a:t>
            </a:r>
          </a:p>
          <a:p>
            <a:pPr algn="just"/>
            <a:r>
              <a:rPr lang="cs-CZ" sz="2800" b="1" u="sng" dirty="0">
                <a:latin typeface="Georgia" pitchFamily="18" charset="0"/>
              </a:rPr>
              <a:t>znaky: </a:t>
            </a:r>
            <a:r>
              <a:rPr lang="cs-CZ" sz="2800" b="1" dirty="0">
                <a:latin typeface="Georgia" pitchFamily="18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snaha ohromit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zdobnost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důraz na cit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náboženská témata</a:t>
            </a:r>
          </a:p>
          <a:p>
            <a:pPr algn="just">
              <a:buFont typeface="Wingdings" pitchFamily="2" charset="2"/>
              <a:buChar char="v"/>
            </a:pPr>
            <a:r>
              <a:rPr lang="cs-CZ" sz="2800" dirty="0">
                <a:latin typeface="Georgia" pitchFamily="18" charset="0"/>
              </a:rPr>
              <a:t>   rozšířeno hlavně v katolických zemích (HŘ, Itálie,     Španělsko)</a:t>
            </a:r>
          </a:p>
          <a:p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latin typeface="Blackadder ITC" pitchFamily="82" charset="0"/>
              </a:rPr>
              <a:t>B A R O K 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3)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Architektura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>
                <a:latin typeface="Georgia" pitchFamily="18" charset="0"/>
              </a:rPr>
              <a:t>okázalá, monumentální architektura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v"/>
            </a:pPr>
            <a:r>
              <a:rPr lang="cs-CZ" sz="2400" dirty="0">
                <a:latin typeface="Georgia" pitchFamily="18" charset="0"/>
              </a:rPr>
              <a:t>církevní stavby mají ukázat moc a bohatství církve (zlato, zdobnost)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představitel</a:t>
            </a:r>
            <a:r>
              <a:rPr lang="cs-CZ" sz="2400" dirty="0">
                <a:latin typeface="Georgia" pitchFamily="18" charset="0"/>
              </a:rPr>
              <a:t>: </a:t>
            </a:r>
            <a:r>
              <a:rPr lang="cs-CZ" sz="2400" dirty="0" err="1">
                <a:latin typeface="Georgia" pitchFamily="18" charset="0"/>
              </a:rPr>
              <a:t>Santini</a:t>
            </a:r>
            <a:endParaRPr lang="cs-CZ" sz="2400" dirty="0">
              <a:latin typeface="Georgia" pitchFamily="18" charset="0"/>
            </a:endParaRP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 descr="Soubor:Catania - Finestra barocca - Foto Giovanni Dall'Orto, gennaio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64" y="2000240"/>
            <a:ext cx="5429235" cy="4071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0" name="Picture 2" descr="Soubor:Bridgegate balus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1714488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6" descr="170920091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1785926"/>
            <a:ext cx="562035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cap="small" dirty="0">
                <a:latin typeface="Georgia" pitchFamily="18" charset="0"/>
              </a:rPr>
              <a:t>znaky architektury</a:t>
            </a:r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2786082" cy="4900634"/>
          </a:xfrm>
        </p:spPr>
        <p:txBody>
          <a:bodyPr/>
          <a:lstStyle/>
          <a:p>
            <a:endParaRPr lang="cs-CZ" dirty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volské oko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balustráda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giganti</a:t>
            </a:r>
          </a:p>
          <a:p>
            <a:pPr marL="342900" indent="-342900">
              <a:buAutoNum type="arabicParenR"/>
            </a:pPr>
            <a:r>
              <a:rPr lang="cs-CZ" dirty="0">
                <a:latin typeface="Georgia" pitchFamily="18" charset="0"/>
              </a:rPr>
              <a:t>obliba kombinace barev (červená+bílá)</a:t>
            </a:r>
          </a:p>
          <a:p>
            <a:pPr marL="342900" indent="-342900">
              <a:buAutoNum type="arabicParenR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bohatě zdobený interiér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 descr="Soubor:Chram sv Mikulase interier kopu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1714488"/>
            <a:ext cx="571503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a) chrámy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571501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chrám</a:t>
            </a:r>
          </a:p>
          <a:p>
            <a:r>
              <a:rPr lang="cs-CZ" i="1" dirty="0">
                <a:latin typeface="Georgia" pitchFamily="18" charset="0"/>
              </a:rPr>
              <a:t>sv. Vojtěcha</a:t>
            </a:r>
          </a:p>
          <a:p>
            <a:r>
              <a:rPr lang="cs-CZ" i="1" dirty="0">
                <a:latin typeface="Georgia" pitchFamily="18" charset="0"/>
              </a:rPr>
              <a:t>v Ústí nad Labem</a:t>
            </a:r>
          </a:p>
        </p:txBody>
      </p:sp>
      <p:pic>
        <p:nvPicPr>
          <p:cNvPr id="1026" name="Picture 2" descr="Soubor:Ústí nad Labem kostel sv. Vojtě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99392"/>
            <a:ext cx="3929090" cy="510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b) poutní místa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00100" y="564357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Svatá Hora</a:t>
            </a:r>
          </a:p>
          <a:p>
            <a:r>
              <a:rPr lang="cs-CZ" i="1" dirty="0">
                <a:latin typeface="Georgia" pitchFamily="18" charset="0"/>
              </a:rPr>
              <a:t>v Příbrami</a:t>
            </a:r>
          </a:p>
        </p:txBody>
      </p:sp>
      <p:pic>
        <p:nvPicPr>
          <p:cNvPr id="31746" name="Picture 2" descr="Soubor:Příbram-Svata Hora-a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1500174"/>
            <a:ext cx="657229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Církevní stavby – c) kláštery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klášter v </a:t>
            </a:r>
            <a:r>
              <a:rPr lang="cs-CZ" i="1" dirty="0" err="1">
                <a:latin typeface="Georgia" pitchFamily="18" charset="0"/>
              </a:rPr>
              <a:t>Plasích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33794" name="Picture 2" descr="Soubor:Areál plaského kláš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72" y="1365156"/>
            <a:ext cx="8095018" cy="449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a) zámky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zámek Vranov nad Dyjí</a:t>
            </a:r>
          </a:p>
        </p:txBody>
      </p:sp>
      <p:pic>
        <p:nvPicPr>
          <p:cNvPr id="34818" name="Picture 2" descr="Soubor:GuentherZ 2010-07-19 0031 Vranov Schloss Serpe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262810" cy="4857005"/>
          </a:xfrm>
          <a:prstGeom prst="rect">
            <a:avLst/>
          </a:prstGeom>
          <a:noFill/>
        </p:spPr>
      </p:pic>
      <p:pic>
        <p:nvPicPr>
          <p:cNvPr id="34820" name="Picture 4" descr="Soubor:Veltrusy chateau CZ 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6476992" cy="4857744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357290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zámek Veltrusy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b) paláce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Šternberský palác</a:t>
            </a:r>
          </a:p>
        </p:txBody>
      </p:sp>
      <p:pic>
        <p:nvPicPr>
          <p:cNvPr id="35842" name="Picture 2" descr="Soubor:Sternbersky palac Malá st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32027"/>
            <a:ext cx="7119934" cy="472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1)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Malířství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latin typeface="Georgia" pitchFamily="18" charset="0"/>
              </a:rPr>
              <a:t>snaha o realistické zpodobnění</a:t>
            </a:r>
          </a:p>
          <a:p>
            <a:r>
              <a:rPr lang="cs-CZ" sz="2400" dirty="0">
                <a:latin typeface="Georgia" pitchFamily="18" charset="0"/>
              </a:rPr>
              <a:t>krajinky, portréty, náboženská témata</a:t>
            </a:r>
          </a:p>
          <a:p>
            <a:r>
              <a:rPr lang="cs-CZ" sz="2400" dirty="0">
                <a:latin typeface="Georgia" pitchFamily="18" charset="0"/>
              </a:rPr>
              <a:t>obliba křivek (korpulentní ženy, svalnatí muži,tlustí andělíčci, ...)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u="sng" dirty="0">
                <a:latin typeface="Georgia" pitchFamily="18" charset="0"/>
              </a:rPr>
              <a:t>malíři</a:t>
            </a:r>
            <a:r>
              <a:rPr lang="cs-CZ" sz="2400" dirty="0">
                <a:latin typeface="Georgia" pitchFamily="18" charset="0"/>
              </a:rPr>
              <a:t>: </a:t>
            </a:r>
            <a:r>
              <a:rPr lang="cs-CZ" sz="2400" dirty="0" err="1">
                <a:latin typeface="Georgia" pitchFamily="18" charset="0"/>
              </a:rPr>
              <a:t>Caravaggio</a:t>
            </a:r>
            <a:r>
              <a:rPr lang="cs-CZ" sz="2400" dirty="0">
                <a:latin typeface="Georgia" pitchFamily="18" charset="0"/>
              </a:rPr>
              <a:t> /</a:t>
            </a:r>
            <a:r>
              <a:rPr lang="cs-CZ" sz="2400" dirty="0" err="1">
                <a:latin typeface="Georgia" pitchFamily="18" charset="0"/>
              </a:rPr>
              <a:t>Karavadžo</a:t>
            </a:r>
            <a:r>
              <a:rPr lang="cs-CZ" sz="2400" dirty="0">
                <a:latin typeface="Georgia" pitchFamily="18" charset="0"/>
              </a:rPr>
              <a:t>/</a:t>
            </a: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  <a:r>
              <a:rPr lang="cs-CZ" sz="2400" dirty="0" err="1">
                <a:latin typeface="Georgia" pitchFamily="18" charset="0"/>
              </a:rPr>
              <a:t>Rembandt</a:t>
            </a:r>
            <a:endParaRPr lang="cs-CZ" sz="2400" dirty="0">
              <a:latin typeface="Georgia" pitchFamily="18" charset="0"/>
            </a:endParaRP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c) měšťanské domy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Dumetovský</a:t>
            </a:r>
            <a:r>
              <a:rPr lang="cs-CZ" i="1" dirty="0">
                <a:latin typeface="Georgia" pitchFamily="18" charset="0"/>
              </a:rPr>
              <a:t> dům v Rokycanech</a:t>
            </a:r>
          </a:p>
        </p:txBody>
      </p:sp>
      <p:pic>
        <p:nvPicPr>
          <p:cNvPr id="36866" name="Picture 2" descr="http://static.panoramio.com/photos/original/4309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7284816" cy="464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Georgia" pitchFamily="18" charset="0"/>
              </a:rPr>
              <a:t>Světské stavby– d) selský barok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5729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statek v </a:t>
            </a:r>
            <a:r>
              <a:rPr lang="cs-CZ" i="1" dirty="0" err="1">
                <a:latin typeface="Georgia" pitchFamily="18" charset="0"/>
              </a:rPr>
              <a:t>Holašovicích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37890" name="Picture 2" descr="Soubor:Holašovic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5"/>
            <a:ext cx="6334116" cy="475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a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29600" cy="48941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/>
              <a:t>Zdroj:</a:t>
            </a:r>
          </a:p>
          <a:p>
            <a:pPr>
              <a:buNone/>
            </a:pPr>
            <a:r>
              <a:rPr lang="cs-CZ" sz="1500" dirty="0"/>
              <a:t>Kol. autorů. </a:t>
            </a:r>
            <a:r>
              <a:rPr lang="cs-CZ" sz="1500" i="1" dirty="0"/>
              <a:t>Dějepis 2 pro gymnázia a střední školy.</a:t>
            </a:r>
            <a:r>
              <a:rPr lang="cs-CZ" sz="1500" dirty="0"/>
              <a:t> Praha : SPN, 2006. ISBN  80-7235-152-4.</a:t>
            </a:r>
          </a:p>
          <a:p>
            <a:pPr>
              <a:buNone/>
            </a:pPr>
            <a:endParaRPr lang="cs-CZ" dirty="0"/>
          </a:p>
          <a:p>
            <a:pPr algn="just">
              <a:buFont typeface="Wingdings" pitchFamily="2" charset="2"/>
              <a:buChar char="v"/>
            </a:pPr>
            <a:r>
              <a:rPr lang="cs-CZ" dirty="0"/>
              <a:t>Obrázky: </a:t>
            </a:r>
          </a:p>
          <a:p>
            <a:pPr algn="just">
              <a:buNone/>
            </a:pPr>
            <a:r>
              <a:rPr lang="cs-CZ" sz="1400" dirty="0"/>
              <a:t>Všechny uveřejněné odkazy </a:t>
            </a:r>
            <a:r>
              <a:rPr lang="en-US" sz="1400" dirty="0"/>
              <a:t>[</a:t>
            </a:r>
            <a:r>
              <a:rPr lang="cs-CZ" sz="1400" dirty="0"/>
              <a:t>cit. 2011-09-12</a:t>
            </a:r>
            <a:r>
              <a:rPr lang="en-US" sz="1400" dirty="0"/>
              <a:t>]</a:t>
            </a:r>
            <a:r>
              <a:rPr lang="cs-CZ" sz="1400" dirty="0"/>
              <a:t>. Dostupné pod licencí </a:t>
            </a:r>
            <a:r>
              <a:rPr lang="cs-CZ" sz="1400" i="1" dirty="0" err="1"/>
              <a:t>Creative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i="1" dirty="0"/>
              <a:t>, nebo označené autorem jako volné dílo (obr.7)  </a:t>
            </a:r>
            <a:r>
              <a:rPr lang="cs-CZ" sz="1400" dirty="0"/>
              <a:t>na WWW adrese: viz. tabulka</a:t>
            </a:r>
          </a:p>
          <a:p>
            <a:pPr algn="just">
              <a:buNone/>
            </a:pPr>
            <a:endParaRPr lang="cs-CZ" sz="1400" b="1" dirty="0"/>
          </a:p>
          <a:p>
            <a:pPr>
              <a:buNone/>
            </a:pPr>
            <a:endParaRPr lang="cs-CZ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94411"/>
          <a:ext cx="8715435" cy="66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pořadí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WWW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&lt;http://upload.wikimedia.org/wikipedia/commons/archive/4/42/20100628151117%21Michelangelo_Caravaggio_021.jpg&gt;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http://commons.wikipedia.org/wiki/Soubor:Michelangelo_Caravaggio_062.jpg&gt;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&lt;http://commos.wikipedia.org/wiki/Soubor:The_Nightwatch_by_Rembrandt.jpg&gt;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&lt;http://commos.wikipedia.org/wiki/Soubor:Betl%C3%A9m_u_Kuksu_-_Poustevn%C3%ADk_Onufrius.jpg&gt;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&lt;http://commons.wikipedia.org/wiki/Soubor:Morov%C3%BD_sloup.jpg&gt;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http://commons.wikimedia.org/wiki/File:Prague_charles_bridge.jpg?uselang=cs&gt;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Volné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&lt;http://www.</a:t>
                      </a:r>
                      <a:r>
                        <a:rPr lang="cs-CZ" sz="1200" dirty="0" err="1"/>
                        <a:t>texsite.info</a:t>
                      </a:r>
                      <a:r>
                        <a:rPr lang="cs-CZ" sz="1200" dirty="0"/>
                        <a:t>/</a:t>
                      </a:r>
                      <a:r>
                        <a:rPr lang="cs-CZ" sz="1200" dirty="0" err="1"/>
                        <a:t>wiki</a:t>
                      </a:r>
                      <a:r>
                        <a:rPr lang="cs-CZ" sz="1200" dirty="0"/>
                        <a:t>/</a:t>
                      </a:r>
                      <a:r>
                        <a:rPr lang="cs-CZ" sz="1200" dirty="0" err="1"/>
                        <a:t>images</a:t>
                      </a:r>
                      <a:r>
                        <a:rPr lang="cs-CZ" sz="1200" dirty="0"/>
                        <a:t>/ID_71.jpg&gt;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&lt;http://commons.wikipedia.org/wiki/Soubor:Catania_-_Finestra_barocca_-_Foto_Giovanni_Dall%27Orto,_gennaio_2006.jpg&gt;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&lt;http://cs.wikipedia.org/wiki/Soubor:Bridgegate_balustrade.jpg&gt;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Vlastní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&lt;http://commons.wikipedia.org/wiki/Soubor:Chram_sv_Mikulase_interier_kopule2.jpg&gt;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&lt;http://commons.wikipedia.org/wiki/Soubor:%C3%9Ast%C3%AD_nad_Labem_kostel_sv._Vojt%C4%9Bcha.JPG 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1027">
                <a:tc>
                  <a:txBody>
                    <a:bodyPr/>
                    <a:lstStyle/>
                    <a:p>
                      <a:r>
                        <a:rPr lang="cs-CZ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&lt;http://commons.wikipedia.org/wiki/Soubor:P%C5%99%C3%ADbram-Svata_Hora-areal.jpg&gt;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214289"/>
          <a:ext cx="8786873" cy="300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pořadí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WWW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&lt;http://commons.wikipedia.org/wiki/Soubor:Are%C3%A1l_plask%C3%A9ho_kl%C3%A1%C5%A1tera.jpg&gt;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http://commons.wikipedia.org/wiki/Soubor:GuentherZ_2010-07-19_0031_Vranov_Schloss_Serpentine.jpg&gt;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&lt;http://commons.wikipedia.org/wiki/Soubor:Veltrusy_chateau_CZ_245.jpg&gt;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r>
                        <a:rPr lang="cs-CZ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&lt;http://csommon.wikipedia.org/wiki/Soubor:Sternbersky_palac_Mal%C3%A1_strana.JPG&gt;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4"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Vlastní dílo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06">
                <a:tc>
                  <a:txBody>
                    <a:bodyPr/>
                    <a:lstStyle/>
                    <a:p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Creative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&lt; http://commons.wikipedia.org/wiki/Soubor:Hola%C5%A1ovice10.jpg&gt;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Caravaggio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5143504" y="485776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Caravaggio</a:t>
            </a:r>
            <a:r>
              <a:rPr lang="cs-CZ" i="1" dirty="0">
                <a:latin typeface="Georgia" pitchFamily="18" charset="0"/>
              </a:rPr>
              <a:t> – Stětí sv. Jana Křtitele</a:t>
            </a:r>
          </a:p>
          <a:p>
            <a:endParaRPr lang="cs-CZ" dirty="0"/>
          </a:p>
        </p:txBody>
      </p:sp>
      <p:pic>
        <p:nvPicPr>
          <p:cNvPr id="1026" name="Picture 2" descr="http://upload.wikimedia.org/wikipedia/commons/archive/4/42/20100628151117%21Michelangelo_Caravaggio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8018"/>
            <a:ext cx="6715116" cy="452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Caravaggio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4714876" y="485776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latin typeface="Georgia" pitchFamily="18" charset="0"/>
              </a:rPr>
              <a:t>Caravaggio</a:t>
            </a:r>
            <a:r>
              <a:rPr lang="cs-CZ" i="1" dirty="0">
                <a:latin typeface="Georgia" pitchFamily="18" charset="0"/>
              </a:rPr>
              <a:t> – Chlapec s košíkem ovoce</a:t>
            </a:r>
          </a:p>
          <a:p>
            <a:endParaRPr lang="cs-CZ" dirty="0"/>
          </a:p>
        </p:txBody>
      </p:sp>
      <p:pic>
        <p:nvPicPr>
          <p:cNvPr id="16386" name="Picture 2" descr="Soubor:Michelangelo Caravaggio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6770"/>
            <a:ext cx="4438642" cy="453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314400"/>
          </a:xfrm>
        </p:spPr>
        <p:txBody>
          <a:bodyPr/>
          <a:lstStyle/>
          <a:p>
            <a:r>
              <a:rPr lang="cs-CZ" dirty="0">
                <a:latin typeface="Georgia" pitchFamily="18" charset="0"/>
              </a:rPr>
              <a:t>malíři: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14400" y="5214950"/>
            <a:ext cx="7315200" cy="150019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Georgia" pitchFamily="18" charset="0"/>
              </a:rPr>
              <a:t>Caravaggio</a:t>
            </a:r>
            <a:endParaRPr lang="cs-CZ" dirty="0">
              <a:latin typeface="Georgia" pitchFamily="18" charset="0"/>
            </a:endParaRP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Rembrandt</a:t>
            </a:r>
          </a:p>
          <a:p>
            <a:endParaRPr lang="cs-CZ" dirty="0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ovéPole 7"/>
          <p:cNvSpPr txBox="1"/>
          <p:nvPr/>
        </p:nvSpPr>
        <p:spPr>
          <a:xfrm>
            <a:off x="5929322" y="48577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Rembrandt – Noční hlídka</a:t>
            </a:r>
          </a:p>
          <a:p>
            <a:endParaRPr lang="cs-CZ" dirty="0"/>
          </a:p>
        </p:txBody>
      </p:sp>
      <p:pic>
        <p:nvPicPr>
          <p:cNvPr id="1026" name="Picture 2" descr="Soubor:The Nightwatch by 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9508"/>
            <a:ext cx="5500678" cy="458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solidFill>
              <a:schemeClr val="accent3"/>
            </a:solidFill>
          </a:ln>
        </p:spPr>
        <p:txBody>
          <a:bodyPr/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2) </a:t>
            </a:r>
            <a:r>
              <a:rPr lang="cs-CZ" b="1" cap="small" dirty="0">
                <a:solidFill>
                  <a:schemeClr val="accent5"/>
                </a:solidFill>
                <a:latin typeface="Georgia" pitchFamily="18" charset="0"/>
              </a:rPr>
              <a:t>Sochařství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Georgia" pitchFamily="18" charset="0"/>
              </a:rPr>
              <a:t>častá sousoší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Georgia" pitchFamily="18" charset="0"/>
              </a:rPr>
              <a:t>sochy se objevují na fasádách, v interiérech i v krajině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typické sochy</a:t>
            </a:r>
            <a:r>
              <a:rPr lang="cs-CZ" sz="2400" dirty="0">
                <a:latin typeface="Georgia" pitchFamily="18" charset="0"/>
              </a:rPr>
              <a:t>: morové sloupy, sochy svatých</a:t>
            </a:r>
          </a:p>
          <a:p>
            <a:pPr>
              <a:lnSpc>
                <a:spcPct val="150000"/>
              </a:lnSpc>
              <a:buNone/>
            </a:pPr>
            <a:r>
              <a:rPr lang="cs-CZ" sz="2400" u="sng" dirty="0">
                <a:latin typeface="Georgia" pitchFamily="18" charset="0"/>
              </a:rPr>
              <a:t>sochaři</a:t>
            </a:r>
            <a:r>
              <a:rPr lang="cs-CZ" sz="2400" dirty="0">
                <a:latin typeface="Georgia" pitchFamily="18" charset="0"/>
              </a:rPr>
              <a:t>: Braun, </a:t>
            </a:r>
            <a:r>
              <a:rPr lang="cs-CZ" sz="2400" dirty="0" err="1">
                <a:latin typeface="Georgia" pitchFamily="18" charset="0"/>
              </a:rPr>
              <a:t>Brokoff</a:t>
            </a:r>
            <a:endParaRPr lang="cs-CZ" sz="2400" dirty="0">
              <a:latin typeface="Georgia" pitchFamily="18" charset="0"/>
            </a:endParaRPr>
          </a:p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</a:p>
          <a:p>
            <a:endParaRPr lang="cs-CZ" sz="28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Georgia" pitchFamily="18" charset="0"/>
              </a:rPr>
              <a:t>barokní sochy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572032" cy="519591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cs-CZ" dirty="0">
                <a:latin typeface="Georgia" pitchFamily="18" charset="0"/>
              </a:rPr>
              <a:t>sochy v krajině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857752" y="1447800"/>
            <a:ext cx="4071966" cy="519591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cs-CZ" dirty="0">
                <a:latin typeface="Georgia" pitchFamily="18" charset="0"/>
              </a:rPr>
              <a:t>morové sloupy</a:t>
            </a:r>
          </a:p>
        </p:txBody>
      </p:sp>
      <p:pic>
        <p:nvPicPr>
          <p:cNvPr id="20482" name="Picture 2" descr="Soubor:Betlém u Kuksu - Poustevník Onuf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503408" cy="30003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1472" y="592933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Matyáš Braun – Poustevník</a:t>
            </a:r>
          </a:p>
          <a:p>
            <a:r>
              <a:rPr lang="cs-CZ" i="1" dirty="0">
                <a:latin typeface="Georgia" pitchFamily="18" charset="0"/>
              </a:rPr>
              <a:t>Kuks</a:t>
            </a:r>
          </a:p>
        </p:txBody>
      </p:sp>
      <p:pic>
        <p:nvPicPr>
          <p:cNvPr id="20484" name="Picture 4" descr="Soubor:Morový sl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098" y="2000240"/>
            <a:ext cx="3107553" cy="414340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143504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Georgia" pitchFamily="18" charset="0"/>
              </a:rPr>
              <a:t>Matyáš Braun –  sloup v Jaroměři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600" dirty="0">
                <a:latin typeface="Georgia" pitchFamily="18" charset="0"/>
              </a:rPr>
              <a:t>ozdobné sochy – Karlův most</a:t>
            </a:r>
          </a:p>
        </p:txBody>
      </p:sp>
      <p:pic>
        <p:nvPicPr>
          <p:cNvPr id="22530" name="Picture 2" descr="File:Prague charle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2000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  <a:ln cmpd="dbl"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cs-CZ" cap="small" dirty="0">
                <a:solidFill>
                  <a:schemeClr val="accent5"/>
                </a:solidFill>
                <a:latin typeface="Georgia" pitchFamily="18" charset="0"/>
              </a:rPr>
              <a:t>3) Móda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928662" y="1000108"/>
            <a:ext cx="3749040" cy="4876816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cs-CZ" sz="2400" dirty="0">
                <a:latin typeface="Georgia" pitchFamily="18" charset="0"/>
              </a:rPr>
              <a:t>             </a:t>
            </a:r>
            <a:r>
              <a:rPr lang="cs-CZ" sz="2800" dirty="0">
                <a:latin typeface="Georgia" pitchFamily="18" charset="0"/>
              </a:rPr>
              <a:t>dámská móda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>
                <a:latin typeface="Georgia" pitchFamily="18" charset="0"/>
              </a:rPr>
              <a:t>obručové </a:t>
            </a:r>
            <a:r>
              <a:rPr lang="cs-CZ" sz="2000" dirty="0">
                <a:latin typeface="Georgia" pitchFamily="18" charset="0"/>
              </a:rPr>
              <a:t>sukně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korzety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zdobné paruky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929190" y="1000108"/>
            <a:ext cx="3749040" cy="4876816"/>
          </a:xfrm>
        </p:spPr>
        <p:txBody>
          <a:bodyPr/>
          <a:lstStyle/>
          <a:p>
            <a:pPr>
              <a:buNone/>
            </a:pPr>
            <a:r>
              <a:rPr lang="cs-CZ" sz="2800" dirty="0">
                <a:latin typeface="Georgia" pitchFamily="18" charset="0"/>
              </a:rPr>
              <a:t> </a:t>
            </a:r>
            <a:r>
              <a:rPr lang="cs-CZ" sz="3200" dirty="0">
                <a:latin typeface="Georgia" pitchFamily="18" charset="0"/>
              </a:rPr>
              <a:t>pánská móda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kabátce, krátké kalhoty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bílé punčochy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cs-CZ" sz="2000" dirty="0">
                <a:latin typeface="Georgia" pitchFamily="18" charset="0"/>
              </a:rPr>
              <a:t>paruky, klobouky</a:t>
            </a:r>
            <a:endParaRPr lang="cs-CZ" sz="2000" dirty="0"/>
          </a:p>
        </p:txBody>
      </p:sp>
      <p:pic>
        <p:nvPicPr>
          <p:cNvPr id="24578" name="Picture 2" descr="http://www.texsite.info/wiki/images/ID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9356"/>
            <a:ext cx="3429024" cy="353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-baroko">
  <a:themeElements>
    <a:clrScheme name="Vlastní 3">
      <a:dk1>
        <a:sysClr val="windowText" lastClr="000000"/>
      </a:dk1>
      <a:lt1>
        <a:srgbClr val="FEE29C"/>
      </a:lt1>
      <a:dk2>
        <a:srgbClr val="4F271C"/>
      </a:dk2>
      <a:lt2>
        <a:srgbClr val="E7DEC9"/>
      </a:lt2>
      <a:accent1>
        <a:srgbClr val="C32D2E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Motiv-baroko</Template>
  <TotalTime>57</TotalTime>
  <Words>908</Words>
  <Application>Microsoft Office PowerPoint</Application>
  <PresentationFormat>Předvádění na obrazovce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Blackadder ITC</vt:lpstr>
      <vt:lpstr>Courier New</vt:lpstr>
      <vt:lpstr>Franklin Gothic Book</vt:lpstr>
      <vt:lpstr>Georgia</vt:lpstr>
      <vt:lpstr>Perpetua</vt:lpstr>
      <vt:lpstr>Wingdings</vt:lpstr>
      <vt:lpstr>Wingdings 2</vt:lpstr>
      <vt:lpstr>Motiv-baroko</vt:lpstr>
      <vt:lpstr>B A R O K O</vt:lpstr>
      <vt:lpstr>1) Malířství</vt:lpstr>
      <vt:lpstr>malíři:</vt:lpstr>
      <vt:lpstr>malíři:</vt:lpstr>
      <vt:lpstr>malíři:</vt:lpstr>
      <vt:lpstr>2) Sochařství</vt:lpstr>
      <vt:lpstr>barokní sochy</vt:lpstr>
      <vt:lpstr>ozdobné sochy – Karlův most</vt:lpstr>
      <vt:lpstr>3) Móda</vt:lpstr>
      <vt:lpstr>3) Architektura</vt:lpstr>
      <vt:lpstr>znaky architektury</vt:lpstr>
      <vt:lpstr>znaky architektury</vt:lpstr>
      <vt:lpstr>znaky architektury</vt:lpstr>
      <vt:lpstr>znaky architektury</vt:lpstr>
      <vt:lpstr>Církevní stavby – a) chrámy</vt:lpstr>
      <vt:lpstr>Církevní stavby – b) poutní místa</vt:lpstr>
      <vt:lpstr>Církevní stavby – c) kláštery</vt:lpstr>
      <vt:lpstr>Světské stavby– a) zámky</vt:lpstr>
      <vt:lpstr>Světské stavby– b) paláce</vt:lpstr>
      <vt:lpstr>Světské stavby– c) měšťanské domy</vt:lpstr>
      <vt:lpstr>Světské stavby– d) selský barok</vt:lpstr>
      <vt:lpstr>Zdroje a obrázky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Ústí nad Labem, Anežky České 702/17, příspěvková organizace   Číslo projektu: CZ.1.07/1.4.00/21.2887     Název projektu: „Učíme lépe a moderněji“  OP VK 1.4        Výukový materiál</dc:title>
  <dc:creator>Uživatel</dc:creator>
  <cp:lastModifiedBy>Mgr. Petr Pohnán</cp:lastModifiedBy>
  <cp:revision>19</cp:revision>
  <dcterms:created xsi:type="dcterms:W3CDTF">2012-02-01T08:51:03Z</dcterms:created>
  <dcterms:modified xsi:type="dcterms:W3CDTF">2020-11-19T11:14:08Z</dcterms:modified>
</cp:coreProperties>
</file>