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487" r:id="rId3"/>
    <p:sldId id="478" r:id="rId4"/>
    <p:sldId id="479" r:id="rId5"/>
    <p:sldId id="480" r:id="rId6"/>
    <p:sldId id="481" r:id="rId7"/>
    <p:sldId id="485" r:id="rId8"/>
    <p:sldId id="482" r:id="rId9"/>
    <p:sldId id="486" r:id="rId10"/>
    <p:sldId id="483" r:id="rId11"/>
    <p:sldId id="48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7" autoAdjust="0"/>
    <p:restoredTop sz="94660"/>
  </p:normalViewPr>
  <p:slideViewPr>
    <p:cSldViewPr snapToGrid="0">
      <p:cViewPr varScale="1">
        <p:scale>
          <a:sx n="90" d="100"/>
          <a:sy n="90" d="100"/>
        </p:scale>
        <p:origin x="4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F8A6-BAAC-4F69-8355-6C855652D06B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4ED17FC-3B03-4B48-8DF3-9419CEE3C76B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41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F8A6-BAAC-4F69-8355-6C855652D06B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17FC-3B03-4B48-8DF3-9419CEE3C76B}" type="slidenum">
              <a:rPr lang="cs-CZ" smtClean="0"/>
              <a:t>‹#›</a:t>
            </a:fld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84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F8A6-BAAC-4F69-8355-6C855652D06B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17FC-3B03-4B48-8DF3-9419CEE3C76B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217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F0A73D8-83A0-4909-8372-6BA1A46F997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7CF3868-D0DA-49D9-B39F-CC1209741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4600443-5D9B-47B2-A803-DDA37FE9E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6C21FE1-E0B1-4870-8113-04AFA0CB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9C28D6C-10D8-4F02-8A86-2A988649E39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29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F8A6-BAAC-4F69-8355-6C855652D06B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17FC-3B03-4B48-8DF3-9419CEE3C76B}" type="slidenum">
              <a:rPr lang="cs-CZ" smtClean="0"/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98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F8A6-BAAC-4F69-8355-6C855652D06B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17FC-3B03-4B48-8DF3-9419CEE3C76B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757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F8A6-BAAC-4F69-8355-6C855652D06B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17FC-3B03-4B48-8DF3-9419CEE3C76B}" type="slidenum">
              <a:rPr lang="cs-CZ" smtClean="0"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7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F8A6-BAAC-4F69-8355-6C855652D06B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17FC-3B03-4B48-8DF3-9419CEE3C76B}" type="slidenum">
              <a:rPr lang="cs-CZ" smtClean="0"/>
              <a:t>‹#›</a:t>
            </a:fld>
            <a:endParaRPr lang="cs-CZ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94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F8A6-BAAC-4F69-8355-6C855652D06B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17FC-3B03-4B48-8DF3-9419CEE3C76B}" type="slidenum">
              <a:rPr lang="cs-CZ" smtClean="0"/>
              <a:t>‹#›</a:t>
            </a:fld>
            <a:endParaRPr lang="cs-CZ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90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F8A6-BAAC-4F69-8355-6C855652D06B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17FC-3B03-4B48-8DF3-9419CEE3C7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25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F8A6-BAAC-4F69-8355-6C855652D06B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17FC-3B03-4B48-8DF3-9419CEE3C76B}" type="slidenum">
              <a:rPr lang="cs-CZ" smtClean="0"/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026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940F8A6-BAAC-4F69-8355-6C855652D06B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17FC-3B03-4B48-8DF3-9419CEE3C76B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66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0F8A6-BAAC-4F69-8355-6C855652D06B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4ED17FC-3B03-4B48-8DF3-9419CEE3C76B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66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>
            <a:extLst>
              <a:ext uri="{FF2B5EF4-FFF2-40B4-BE49-F238E27FC236}">
                <a16:creationId xmlns:a16="http://schemas.microsoft.com/office/drawing/2014/main" id="{1B2420FC-E7E8-4E7C-94E2-BDC0CEDE2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754" y="2020185"/>
            <a:ext cx="6741042" cy="313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cs-CZ" altLang="cs-CZ" sz="2400" i="1" dirty="0">
                <a:solidFill>
                  <a:srgbClr val="336699"/>
                </a:solidFill>
              </a:rPr>
              <a:t>Na území Evropy žije téměř ¾ miliardy lidí, tj. téměř 10 % světové populace. Je nejhustěji zalidněným světadílem </a:t>
            </a:r>
            <a:br>
              <a:rPr lang="cs-CZ" altLang="cs-CZ" sz="2400" i="1" dirty="0">
                <a:solidFill>
                  <a:srgbClr val="336699"/>
                </a:solidFill>
              </a:rPr>
            </a:br>
            <a:r>
              <a:rPr lang="cs-CZ" altLang="cs-CZ" sz="2400" i="1" dirty="0">
                <a:solidFill>
                  <a:srgbClr val="336699"/>
                </a:solidFill>
              </a:rPr>
              <a:t>(přes 70 obyvatel/km²). Do Evropy přichází stále více lidí</a:t>
            </a:r>
            <a:br>
              <a:rPr lang="cs-CZ" altLang="cs-CZ" sz="2400" i="1" dirty="0">
                <a:solidFill>
                  <a:srgbClr val="336699"/>
                </a:solidFill>
              </a:rPr>
            </a:br>
            <a:r>
              <a:rPr lang="cs-CZ" altLang="cs-CZ" sz="2400" i="1" dirty="0">
                <a:solidFill>
                  <a:srgbClr val="336699"/>
                </a:solidFill>
              </a:rPr>
              <a:t>z okolních světadílů, hlavně Afriky a Asie. Dochází k míšení národů, tradic, kultur </a:t>
            </a:r>
            <a:br>
              <a:rPr lang="cs-CZ" altLang="cs-CZ" sz="2400" i="1" dirty="0">
                <a:solidFill>
                  <a:srgbClr val="336699"/>
                </a:solidFill>
              </a:rPr>
            </a:br>
            <a:r>
              <a:rPr lang="cs-CZ" altLang="cs-CZ" sz="2400" i="1" dirty="0">
                <a:solidFill>
                  <a:srgbClr val="336699"/>
                </a:solidFill>
              </a:rPr>
              <a:t>i náboženství.</a:t>
            </a:r>
            <a:endParaRPr lang="cs-CZ" altLang="cs-CZ" sz="2400" dirty="0">
              <a:solidFill>
                <a:srgbClr val="336699"/>
              </a:solidFill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5513B9E6-A862-4DBA-8E3F-98D1AEF0C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Obyvatelstvo Evropy</a:t>
            </a:r>
          </a:p>
        </p:txBody>
      </p:sp>
    </p:spTree>
    <p:extLst>
      <p:ext uri="{BB962C8B-B14F-4D97-AF65-F5344CB8AC3E}">
        <p14:creationId xmlns:p14="http://schemas.microsoft.com/office/powerpoint/2010/main" val="264590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AD870E6-1C18-49B6-96EE-DB057E181A41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dirty="0"/>
              <a:t>Přečtěte si text:</a:t>
            </a:r>
          </a:p>
          <a:p>
            <a:pPr marL="0" indent="0" algn="just">
              <a:buNone/>
            </a:pPr>
            <a:r>
              <a:rPr lang="cs-CZ" altLang="cs-CZ" dirty="0"/>
              <a:t>V Evropské unii dnes žije kolem 15 milionů muslimů, z to cca 2 miliony ve Spojeném království, cca 6 milionů ve Francii a 3 miliony v Německu. Část z nich má problémy se včlenit do evropské společnosti, žije v ghettech, kde díky nelehké sociální situaci stoupá kriminalita a počet přívrženců radikálních forem islámu. Díky zájmu Evropské unie jsou však v posledních letech realizovány projekty na integraci národnostních a náboženských menšin do většinové společnosti, které se zdají být v některých zemích více či méně neúspěšné (např. Švédsko).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7466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CE639D3-53F3-4953-AC5F-731F0A67382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642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i="1" dirty="0">
                <a:solidFill>
                  <a:srgbClr val="204162"/>
                </a:solidFill>
              </a:rPr>
              <a:t>Prohlédněte si mapu a hlavní směry současné imigrace do Evropy. </a:t>
            </a:r>
            <a:br>
              <a:rPr lang="cs-CZ" altLang="cs-CZ" i="1" dirty="0">
                <a:solidFill>
                  <a:srgbClr val="204162"/>
                </a:solidFill>
              </a:rPr>
            </a:br>
            <a:r>
              <a:rPr lang="cs-CZ" altLang="cs-CZ" i="1" dirty="0">
                <a:solidFill>
                  <a:srgbClr val="204162"/>
                </a:solidFill>
              </a:rPr>
              <a:t>V tabulce jsou uvedeny státy s největším počtem obyvatel zahraničního původu.</a:t>
            </a:r>
          </a:p>
          <a:p>
            <a:pPr marL="0" indent="0">
              <a:buNone/>
            </a:pPr>
            <a:endParaRPr lang="cs-CZ" i="1" dirty="0">
              <a:solidFill>
                <a:srgbClr val="204162"/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rgbClr val="204162"/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rgbClr val="204162"/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rgbClr val="204162"/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rgbClr val="204162"/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rgbClr val="204162"/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rgbClr val="204162"/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rgbClr val="204162"/>
              </a:solidFill>
            </a:endParaRPr>
          </a:p>
          <a:p>
            <a:pPr marL="0" indent="0">
              <a:buNone/>
            </a:pPr>
            <a:endParaRPr lang="cs-CZ" altLang="cs-CZ" i="1" dirty="0">
              <a:solidFill>
                <a:srgbClr val="204162"/>
              </a:solidFill>
            </a:endParaRPr>
          </a:p>
          <a:p>
            <a:pPr marL="0" indent="0">
              <a:buNone/>
            </a:pPr>
            <a:r>
              <a:rPr lang="cs-CZ" altLang="cs-CZ" i="1" dirty="0">
                <a:solidFill>
                  <a:srgbClr val="204162"/>
                </a:solidFill>
              </a:rPr>
              <a:t>Dokážete uvést alespoň tři důvody, proč lidé, především z Afriky a Asie, přicházejí do Evropy? </a:t>
            </a:r>
            <a:endParaRPr lang="cs-CZ" dirty="0"/>
          </a:p>
        </p:txBody>
      </p:sp>
      <p:graphicFrame>
        <p:nvGraphicFramePr>
          <p:cNvPr id="4" name="Group 301">
            <a:extLst>
              <a:ext uri="{FF2B5EF4-FFF2-40B4-BE49-F238E27FC236}">
                <a16:creationId xmlns:a16="http://schemas.microsoft.com/office/drawing/2014/main" id="{990B8A50-728E-4EF9-B6AA-4D4932B52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04403"/>
              </p:ext>
            </p:extLst>
          </p:nvPr>
        </p:nvGraphicFramePr>
        <p:xfrm>
          <a:off x="315262" y="1273767"/>
          <a:ext cx="5214852" cy="3607723"/>
        </p:xfrm>
        <a:graphic>
          <a:graphicData uri="http://schemas.openxmlformats.org/drawingml/2006/table">
            <a:tbl>
              <a:tblPr/>
              <a:tblGrid>
                <a:gridCol w="2327772">
                  <a:extLst>
                    <a:ext uri="{9D8B030D-6E8A-4147-A177-3AD203B41FA5}">
                      <a16:colId xmlns:a16="http://schemas.microsoft.com/office/drawing/2014/main" val="2616824705"/>
                    </a:ext>
                  </a:extLst>
                </a:gridCol>
                <a:gridCol w="1748343">
                  <a:extLst>
                    <a:ext uri="{9D8B030D-6E8A-4147-A177-3AD203B41FA5}">
                      <a16:colId xmlns:a16="http://schemas.microsoft.com/office/drawing/2014/main" val="746489404"/>
                    </a:ext>
                  </a:extLst>
                </a:gridCol>
                <a:gridCol w="1138737">
                  <a:extLst>
                    <a:ext uri="{9D8B030D-6E8A-4147-A177-3AD203B41FA5}">
                      <a16:colId xmlns:a16="http://schemas.microsoft.com/office/drawing/2014/main" val="3554367259"/>
                    </a:ext>
                  </a:extLst>
                </a:gridCol>
              </a:tblGrid>
              <a:tr h="9040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Země   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2D5A8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Populace přistěhovalců  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Procento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457792"/>
                  </a:ext>
                </a:extLst>
              </a:tr>
              <a:tr h="3843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Rusko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D5A8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12,080,000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rgbClr val="2D5A8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892235"/>
                  </a:ext>
                </a:extLst>
              </a:tr>
              <a:tr h="3865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Německo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D5A8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10,144,000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rgbClr val="2D5A8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12.3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323511"/>
                  </a:ext>
                </a:extLst>
              </a:tr>
              <a:tr h="3865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Ukrajina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D5A8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6,833,000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rgbClr val="2D5A8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</a:t>
                      </a:r>
                      <a:endParaRPr kumimoji="0" lang="cs-CZ" alt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666704"/>
                  </a:ext>
                </a:extLst>
              </a:tr>
              <a:tr h="3886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Francie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D5A8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6,471,000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rgbClr val="2D5A8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251748"/>
                  </a:ext>
                </a:extLst>
              </a:tr>
              <a:tr h="3843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Velká Británie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D5A8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5,408,000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rgbClr val="2D5A8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130451"/>
                  </a:ext>
                </a:extLst>
              </a:tr>
              <a:tr h="3865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Španělsko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D5A8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4,790,000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rgbClr val="2D5A8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393961"/>
                  </a:ext>
                </a:extLst>
              </a:tr>
              <a:tr h="3865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Itálie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D5A8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2,519,000</a:t>
                      </a:r>
                      <a:endParaRPr kumimoji="0" lang="cs-CZ" alt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D5A8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kumimoji="0" lang="cs-CZ" alt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080413"/>
                  </a:ext>
                </a:extLst>
              </a:tr>
            </a:tbl>
          </a:graphicData>
        </a:graphic>
      </p:graphicFrame>
      <p:grpSp>
        <p:nvGrpSpPr>
          <p:cNvPr id="5" name="Group 328">
            <a:extLst>
              <a:ext uri="{FF2B5EF4-FFF2-40B4-BE49-F238E27FC236}">
                <a16:creationId xmlns:a16="http://schemas.microsoft.com/office/drawing/2014/main" id="{9C436592-1F89-4938-81F2-B3D8B9BB8291}"/>
              </a:ext>
            </a:extLst>
          </p:cNvPr>
          <p:cNvGrpSpPr>
            <a:grpSpLocks/>
          </p:cNvGrpSpPr>
          <p:nvPr/>
        </p:nvGrpSpPr>
        <p:grpSpPr bwMode="auto">
          <a:xfrm>
            <a:off x="5916340" y="1119740"/>
            <a:ext cx="5936925" cy="4499663"/>
            <a:chOff x="3024" y="1152"/>
            <a:chExt cx="2544" cy="1680"/>
          </a:xfrm>
        </p:grpSpPr>
        <p:pic>
          <p:nvPicPr>
            <p:cNvPr id="6" name="Picture 310">
              <a:extLst>
                <a:ext uri="{FF2B5EF4-FFF2-40B4-BE49-F238E27FC236}">
                  <a16:creationId xmlns:a16="http://schemas.microsoft.com/office/drawing/2014/main" id="{76BA02E7-4058-4223-B9A3-DB51164583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152"/>
              <a:ext cx="2544" cy="168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 Box 67">
              <a:hlinkClick r:id="" action="ppaction://noaction"/>
              <a:extLst>
                <a:ext uri="{FF2B5EF4-FFF2-40B4-BE49-F238E27FC236}">
                  <a16:creationId xmlns:a16="http://schemas.microsoft.com/office/drawing/2014/main" id="{DA8B9CF6-B120-415D-A3FC-CF84D4CDB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7" y="2615"/>
              <a:ext cx="189" cy="154"/>
            </a:xfrm>
            <a:prstGeom prst="rect">
              <a:avLst/>
            </a:prstGeom>
            <a:solidFill>
              <a:srgbClr val="FFFFFF">
                <a:alpha val="2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000"/>
                <a:t>5</a:t>
              </a:r>
            </a:p>
          </p:txBody>
        </p:sp>
        <p:sp>
          <p:nvSpPr>
            <p:cNvPr id="8" name="Line 68">
              <a:extLst>
                <a:ext uri="{FF2B5EF4-FFF2-40B4-BE49-F238E27FC236}">
                  <a16:creationId xmlns:a16="http://schemas.microsoft.com/office/drawing/2014/main" id="{07264CA8-2E15-48FB-ADFC-6D767BF1EA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6" y="2420"/>
              <a:ext cx="47" cy="24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Line 285">
              <a:extLst>
                <a:ext uri="{FF2B5EF4-FFF2-40B4-BE49-F238E27FC236}">
                  <a16:creationId xmlns:a16="http://schemas.microsoft.com/office/drawing/2014/main" id="{89EF1AC9-9941-440C-99DE-D6684EBFA4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20" y="2352"/>
              <a:ext cx="284" cy="4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Line 307">
              <a:extLst>
                <a:ext uri="{FF2B5EF4-FFF2-40B4-BE49-F238E27FC236}">
                  <a16:creationId xmlns:a16="http://schemas.microsoft.com/office/drawing/2014/main" id="{7740E3EF-9BA4-43D3-A96D-EA2B97953C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02" y="1883"/>
              <a:ext cx="28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308">
              <a:extLst>
                <a:ext uri="{FF2B5EF4-FFF2-40B4-BE49-F238E27FC236}">
                  <a16:creationId xmlns:a16="http://schemas.microsoft.com/office/drawing/2014/main" id="{DD67A6C2-129D-4052-B67B-C93EB7A31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460"/>
              <a:ext cx="147" cy="301"/>
            </a:xfrm>
            <a:custGeom>
              <a:avLst/>
              <a:gdLst>
                <a:gd name="T0" fmla="*/ 21 w 149"/>
                <a:gd name="T1" fmla="*/ 296 h 296"/>
                <a:gd name="T2" fmla="*/ 21 w 149"/>
                <a:gd name="T3" fmla="*/ 144 h 296"/>
                <a:gd name="T4" fmla="*/ 149 w 149"/>
                <a:gd name="T5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96">
                  <a:moveTo>
                    <a:pt x="21" y="296"/>
                  </a:moveTo>
                  <a:cubicBezTo>
                    <a:pt x="22" y="271"/>
                    <a:pt x="0" y="193"/>
                    <a:pt x="21" y="144"/>
                  </a:cubicBezTo>
                  <a:cubicBezTo>
                    <a:pt x="42" y="95"/>
                    <a:pt x="122" y="30"/>
                    <a:pt x="149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Line 311">
              <a:extLst>
                <a:ext uri="{FF2B5EF4-FFF2-40B4-BE49-F238E27FC236}">
                  <a16:creationId xmlns:a16="http://schemas.microsoft.com/office/drawing/2014/main" id="{1C6B0F91-85E9-4399-97C7-09E30BEA30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02" y="1883"/>
              <a:ext cx="569" cy="9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037680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76">
            <a:extLst>
              <a:ext uri="{FF2B5EF4-FFF2-40B4-BE49-F238E27FC236}">
                <a16:creationId xmlns:a16="http://schemas.microsoft.com/office/drawing/2014/main" id="{596C9EC9-9891-4F9F-A5D1-49DB62574E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511310"/>
              </p:ext>
            </p:extLst>
          </p:nvPr>
        </p:nvGraphicFramePr>
        <p:xfrm>
          <a:off x="733648" y="759523"/>
          <a:ext cx="10675088" cy="5747606"/>
        </p:xfrm>
        <a:graphic>
          <a:graphicData uri="http://schemas.openxmlformats.org/drawingml/2006/table">
            <a:tbl>
              <a:tblPr/>
              <a:tblGrid>
                <a:gridCol w="1042490">
                  <a:extLst>
                    <a:ext uri="{9D8B030D-6E8A-4147-A177-3AD203B41FA5}">
                      <a16:colId xmlns:a16="http://schemas.microsoft.com/office/drawing/2014/main" val="3974308664"/>
                    </a:ext>
                  </a:extLst>
                </a:gridCol>
                <a:gridCol w="1272829">
                  <a:extLst>
                    <a:ext uri="{9D8B030D-6E8A-4147-A177-3AD203B41FA5}">
                      <a16:colId xmlns:a16="http://schemas.microsoft.com/office/drawing/2014/main" val="3378525216"/>
                    </a:ext>
                  </a:extLst>
                </a:gridCol>
                <a:gridCol w="1274815">
                  <a:extLst>
                    <a:ext uri="{9D8B030D-6E8A-4147-A177-3AD203B41FA5}">
                      <a16:colId xmlns:a16="http://schemas.microsoft.com/office/drawing/2014/main" val="2239607504"/>
                    </a:ext>
                  </a:extLst>
                </a:gridCol>
                <a:gridCol w="1626283">
                  <a:extLst>
                    <a:ext uri="{9D8B030D-6E8A-4147-A177-3AD203B41FA5}">
                      <a16:colId xmlns:a16="http://schemas.microsoft.com/office/drawing/2014/main" val="178037024"/>
                    </a:ext>
                  </a:extLst>
                </a:gridCol>
                <a:gridCol w="1056389">
                  <a:extLst>
                    <a:ext uri="{9D8B030D-6E8A-4147-A177-3AD203B41FA5}">
                      <a16:colId xmlns:a16="http://schemas.microsoft.com/office/drawing/2014/main" val="3487664719"/>
                    </a:ext>
                  </a:extLst>
                </a:gridCol>
                <a:gridCol w="1630254">
                  <a:extLst>
                    <a:ext uri="{9D8B030D-6E8A-4147-A177-3AD203B41FA5}">
                      <a16:colId xmlns:a16="http://schemas.microsoft.com/office/drawing/2014/main" val="2166321399"/>
                    </a:ext>
                  </a:extLst>
                </a:gridCol>
                <a:gridCol w="1316516">
                  <a:extLst>
                    <a:ext uri="{9D8B030D-6E8A-4147-A177-3AD203B41FA5}">
                      <a16:colId xmlns:a16="http://schemas.microsoft.com/office/drawing/2014/main" val="758738499"/>
                    </a:ext>
                  </a:extLst>
                </a:gridCol>
                <a:gridCol w="1455512">
                  <a:extLst>
                    <a:ext uri="{9D8B030D-6E8A-4147-A177-3AD203B41FA5}">
                      <a16:colId xmlns:a16="http://schemas.microsoft.com/office/drawing/2014/main" val="3364262099"/>
                    </a:ext>
                  </a:extLst>
                </a:gridCol>
              </a:tblGrid>
              <a:tr h="5601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6BA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Svět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6BA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Afrika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6BA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Asie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6BA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Evropa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6BA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</a:t>
                      </a: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b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J. Amerika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6BA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Severní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Amerika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6BA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Austrálie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Oceánie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6B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519824"/>
                  </a:ext>
                </a:extLst>
              </a:tr>
              <a:tr h="5092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1970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6BA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3 685 777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366 792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2 125 393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656 197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286 472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231 284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19 639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571939"/>
                  </a:ext>
                </a:extLst>
              </a:tr>
              <a:tr h="4921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1980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6BA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4 437 609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482 236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2 622 565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693 113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362 655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254 097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22 943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921751"/>
                  </a:ext>
                </a:extLst>
              </a:tr>
              <a:tr h="4921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1990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6BA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5 290 452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638 729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3 178 810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720 989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442 310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282 688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26 926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481708"/>
                  </a:ext>
                </a:extLst>
              </a:tr>
              <a:tr h="4921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2000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6BA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6 115 367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819 462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3 698 296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726 568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521 228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318 654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31 160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259929"/>
                  </a:ext>
                </a:extLst>
              </a:tr>
              <a:tr h="4101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2005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6BA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6 512 276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921 073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3 936 536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729 421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556 512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335 175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33 559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640441"/>
                  </a:ext>
                </a:extLst>
              </a:tr>
              <a:tr h="4921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2008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6BA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6 512 276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1 009 893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4 121 097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732 206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582 418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348 360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35 387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18417"/>
                  </a:ext>
                </a:extLst>
              </a:tr>
              <a:tr h="330455">
                <a:tc gridSpan="8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Prognóza vývoje počtu obyvatel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6B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929887"/>
                  </a:ext>
                </a:extLst>
              </a:tr>
              <a:tr h="4921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6BA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7 674 833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1 276 369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4 596 256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732 952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645 543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383 384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40 329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792188"/>
                  </a:ext>
                </a:extLst>
              </a:tr>
              <a:tr h="4921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2030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6BA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8 308 895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1 524 187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4 916 701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723 373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689 859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410 204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44 572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747278"/>
                  </a:ext>
                </a:extLst>
              </a:tr>
              <a:tr h="4921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2040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6BA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8 801 196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1 769 615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5 125 332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708 489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718 034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431 490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48 242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171520"/>
                  </a:ext>
                </a:extLst>
              </a:tr>
              <a:tr h="4921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2050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6BA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9 149 984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1 998 466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5 231 485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691 048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729 184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448 464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51 338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715268"/>
                  </a:ext>
                </a:extLst>
              </a:tr>
            </a:tbl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6474A8F5-B225-4E52-8014-D0C6B541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151376"/>
            <a:ext cx="9603275" cy="1049235"/>
          </a:xfrm>
        </p:spPr>
        <p:txBody>
          <a:bodyPr/>
          <a:lstStyle/>
          <a:p>
            <a:pPr algn="ctr"/>
            <a:r>
              <a:rPr lang="cs-CZ" dirty="0"/>
              <a:t>Počet obyvatel</a:t>
            </a:r>
          </a:p>
        </p:txBody>
      </p:sp>
    </p:spTree>
    <p:extLst>
      <p:ext uri="{BB962C8B-B14F-4D97-AF65-F5344CB8AC3E}">
        <p14:creationId xmlns:p14="http://schemas.microsoft.com/office/powerpoint/2010/main" val="183269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573" name="Oval 93">
            <a:extLst>
              <a:ext uri="{FF2B5EF4-FFF2-40B4-BE49-F238E27FC236}">
                <a16:creationId xmlns:a16="http://schemas.microsoft.com/office/drawing/2014/main" id="{DC7CD713-BCCF-409C-9263-0B517BE37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581400"/>
            <a:ext cx="1828800" cy="1600200"/>
          </a:xfrm>
          <a:prstGeom prst="ellipse">
            <a:avLst/>
          </a:prstGeom>
          <a:solidFill>
            <a:srgbClr val="FF9933"/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/>
              <a:t>Kolik obyvatel</a:t>
            </a:r>
          </a:p>
          <a:p>
            <a:pPr algn="ctr"/>
            <a:r>
              <a:rPr lang="cs-CZ" altLang="cs-CZ"/>
              <a:t> má Evropa?</a:t>
            </a:r>
          </a:p>
        </p:txBody>
      </p:sp>
      <p:sp>
        <p:nvSpPr>
          <p:cNvPr id="404574" name="Text Box 94">
            <a:extLst>
              <a:ext uri="{FF2B5EF4-FFF2-40B4-BE49-F238E27FC236}">
                <a16:creationId xmlns:a16="http://schemas.microsoft.com/office/drawing/2014/main" id="{4B62C204-A945-492A-9BF8-042F18824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352801"/>
            <a:ext cx="685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8000">
                <a:solidFill>
                  <a:srgbClr val="336699"/>
                </a:solidFill>
              </a:rPr>
              <a:t>?</a:t>
            </a:r>
          </a:p>
        </p:txBody>
      </p:sp>
      <p:sp>
        <p:nvSpPr>
          <p:cNvPr id="404575" name="Oval 95">
            <a:extLst>
              <a:ext uri="{FF2B5EF4-FFF2-40B4-BE49-F238E27FC236}">
                <a16:creationId xmlns:a16="http://schemas.microsoft.com/office/drawing/2014/main" id="{CD940D8F-51B4-452F-8545-544FED371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1219200"/>
            <a:ext cx="1828800" cy="1524000"/>
          </a:xfrm>
          <a:prstGeom prst="ellipse">
            <a:avLst/>
          </a:prstGeom>
          <a:solidFill>
            <a:srgbClr val="CCECFF"/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/>
              <a:t>Roste počet </a:t>
            </a:r>
          </a:p>
          <a:p>
            <a:pPr algn="ctr"/>
            <a:r>
              <a:rPr lang="cs-CZ" altLang="cs-CZ"/>
              <a:t>obyvatel </a:t>
            </a:r>
          </a:p>
          <a:p>
            <a:pPr algn="ctr"/>
            <a:r>
              <a:rPr lang="cs-CZ" altLang="cs-CZ"/>
              <a:t>v Evropě?</a:t>
            </a:r>
          </a:p>
        </p:txBody>
      </p:sp>
      <p:sp>
        <p:nvSpPr>
          <p:cNvPr id="404579" name="Oval 99">
            <a:extLst>
              <a:ext uri="{FF2B5EF4-FFF2-40B4-BE49-F238E27FC236}">
                <a16:creationId xmlns:a16="http://schemas.microsoft.com/office/drawing/2014/main" id="{87E279D2-18CF-4C06-B79E-D12B8C14A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762000"/>
            <a:ext cx="1981200" cy="1676400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/>
              <a:t>Které náboženství</a:t>
            </a:r>
          </a:p>
          <a:p>
            <a:pPr algn="ctr"/>
            <a:r>
              <a:rPr lang="cs-CZ" altLang="cs-CZ"/>
              <a:t> je v Evropě </a:t>
            </a:r>
          </a:p>
          <a:p>
            <a:pPr algn="ctr"/>
            <a:r>
              <a:rPr lang="cs-CZ" altLang="cs-CZ"/>
              <a:t>nejrozšířenější?</a:t>
            </a:r>
          </a:p>
        </p:txBody>
      </p:sp>
      <p:sp>
        <p:nvSpPr>
          <p:cNvPr id="404580" name="Oval 100">
            <a:extLst>
              <a:ext uri="{FF2B5EF4-FFF2-40B4-BE49-F238E27FC236}">
                <a16:creationId xmlns:a16="http://schemas.microsoft.com/office/drawing/2014/main" id="{77B596CC-2068-4F4F-9D06-9774A3990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800600"/>
            <a:ext cx="1981200" cy="1676400"/>
          </a:xfrm>
          <a:prstGeom prst="ellipse">
            <a:avLst/>
          </a:prstGeom>
          <a:solidFill>
            <a:srgbClr val="FFCCFF"/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/>
              <a:t>Kterým</a:t>
            </a:r>
          </a:p>
          <a:p>
            <a:pPr algn="ctr"/>
            <a:r>
              <a:rPr lang="cs-CZ" altLang="cs-CZ"/>
              <a:t> jazykem mluví</a:t>
            </a:r>
          </a:p>
          <a:p>
            <a:pPr algn="ctr"/>
            <a:r>
              <a:rPr lang="cs-CZ" altLang="cs-CZ"/>
              <a:t> nejvíce obyvatel</a:t>
            </a:r>
          </a:p>
          <a:p>
            <a:pPr algn="ctr"/>
            <a:r>
              <a:rPr lang="cs-CZ" altLang="cs-CZ"/>
              <a:t> Evropy?</a:t>
            </a:r>
          </a:p>
        </p:txBody>
      </p:sp>
      <p:sp>
        <p:nvSpPr>
          <p:cNvPr id="404581" name="Oval 101">
            <a:extLst>
              <a:ext uri="{FF2B5EF4-FFF2-40B4-BE49-F238E27FC236}">
                <a16:creationId xmlns:a16="http://schemas.microsoft.com/office/drawing/2014/main" id="{02786F6B-2306-4A57-BD75-F51EFB56A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048000"/>
            <a:ext cx="1981200" cy="1676400"/>
          </a:xfrm>
          <a:prstGeom prst="ellipse">
            <a:avLst/>
          </a:prstGeom>
          <a:solidFill>
            <a:srgbClr val="66FFCC"/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/>
              <a:t>Která evropská</a:t>
            </a:r>
          </a:p>
          <a:p>
            <a:pPr algn="ctr"/>
            <a:r>
              <a:rPr lang="cs-CZ" altLang="cs-CZ"/>
              <a:t> města jsou </a:t>
            </a:r>
          </a:p>
          <a:p>
            <a:pPr algn="ctr"/>
            <a:r>
              <a:rPr lang="cs-CZ" altLang="cs-CZ"/>
              <a:t>nejlidnatější?</a:t>
            </a:r>
          </a:p>
        </p:txBody>
      </p:sp>
      <p:sp>
        <p:nvSpPr>
          <p:cNvPr id="404582" name="Oval 102">
            <a:extLst>
              <a:ext uri="{FF2B5EF4-FFF2-40B4-BE49-F238E27FC236}">
                <a16:creationId xmlns:a16="http://schemas.microsoft.com/office/drawing/2014/main" id="{135E7BC4-BC1E-4840-85D3-F6B9E33A7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219200"/>
            <a:ext cx="2057400" cy="1905000"/>
          </a:xfrm>
          <a:prstGeom prst="ellipse">
            <a:avLst/>
          </a:prstGeom>
          <a:solidFill>
            <a:srgbClr val="CCCCFF"/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/>
              <a:t>Ze kterých oblastí</a:t>
            </a:r>
          </a:p>
          <a:p>
            <a:pPr algn="ctr"/>
            <a:r>
              <a:rPr lang="cs-CZ" altLang="cs-CZ"/>
              <a:t>Země přichází</a:t>
            </a:r>
          </a:p>
          <a:p>
            <a:pPr algn="ctr"/>
            <a:r>
              <a:rPr lang="cs-CZ" altLang="cs-CZ"/>
              <a:t> do Evropy nejvíce</a:t>
            </a:r>
          </a:p>
          <a:p>
            <a:pPr algn="ctr"/>
            <a:r>
              <a:rPr lang="cs-CZ" altLang="cs-CZ"/>
              <a:t> lidí?</a:t>
            </a:r>
          </a:p>
        </p:txBody>
      </p:sp>
      <p:sp>
        <p:nvSpPr>
          <p:cNvPr id="404583" name="Oval 103">
            <a:extLst>
              <a:ext uri="{FF2B5EF4-FFF2-40B4-BE49-F238E27FC236}">
                <a16:creationId xmlns:a16="http://schemas.microsoft.com/office/drawing/2014/main" id="{77447646-97D2-463E-B18E-A6AD39994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105400"/>
            <a:ext cx="1981200" cy="1600200"/>
          </a:xfrm>
          <a:prstGeom prst="ellipse">
            <a:avLst/>
          </a:prstGeom>
          <a:solidFill>
            <a:srgbClr val="5B92C9"/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/>
              <a:t>Která část</a:t>
            </a:r>
          </a:p>
          <a:p>
            <a:pPr algn="ctr"/>
            <a:r>
              <a:rPr lang="cs-CZ" altLang="cs-CZ"/>
              <a:t> Evropy je nejhustěji</a:t>
            </a:r>
          </a:p>
          <a:p>
            <a:pPr algn="ctr"/>
            <a:r>
              <a:rPr lang="cs-CZ" altLang="cs-CZ"/>
              <a:t> osídlena?</a:t>
            </a:r>
          </a:p>
        </p:txBody>
      </p:sp>
      <p:sp>
        <p:nvSpPr>
          <p:cNvPr id="404584" name="Line 104">
            <a:extLst>
              <a:ext uri="{FF2B5EF4-FFF2-40B4-BE49-F238E27FC236}">
                <a16:creationId xmlns:a16="http://schemas.microsoft.com/office/drawing/2014/main" id="{6492E70D-B422-48D5-8B44-1F7D73D3AF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114800"/>
            <a:ext cx="1066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4585" name="Line 105">
            <a:extLst>
              <a:ext uri="{FF2B5EF4-FFF2-40B4-BE49-F238E27FC236}">
                <a16:creationId xmlns:a16="http://schemas.microsoft.com/office/drawing/2014/main" id="{DF0FF5B0-A615-46FB-A0AA-B8CAC234500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19600" y="30480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4586" name="Line 106">
            <a:extLst>
              <a:ext uri="{FF2B5EF4-FFF2-40B4-BE49-F238E27FC236}">
                <a16:creationId xmlns:a16="http://schemas.microsoft.com/office/drawing/2014/main" id="{462CA28E-6887-4080-A906-D4AC8BAA0D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43600" y="2667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4587" name="Line 107">
            <a:extLst>
              <a:ext uri="{FF2B5EF4-FFF2-40B4-BE49-F238E27FC236}">
                <a16:creationId xmlns:a16="http://schemas.microsoft.com/office/drawing/2014/main" id="{7B05686D-9782-4FB1-BA4E-09469FA8A3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29718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4588" name="Line 108">
            <a:extLst>
              <a:ext uri="{FF2B5EF4-FFF2-40B4-BE49-F238E27FC236}">
                <a16:creationId xmlns:a16="http://schemas.microsoft.com/office/drawing/2014/main" id="{033ABCC3-8513-4331-8870-9E1F1BAEB8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3962400"/>
            <a:ext cx="1371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4589" name="Line 109">
            <a:extLst>
              <a:ext uri="{FF2B5EF4-FFF2-40B4-BE49-F238E27FC236}">
                <a16:creationId xmlns:a16="http://schemas.microsoft.com/office/drawing/2014/main" id="{C2F233DE-5F4C-4FA6-A27A-D9B3F1D80F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44958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4590" name="Line 110">
            <a:extLst>
              <a:ext uri="{FF2B5EF4-FFF2-40B4-BE49-F238E27FC236}">
                <a16:creationId xmlns:a16="http://schemas.microsoft.com/office/drawing/2014/main" id="{E4D05CA8-FD9D-4071-A515-DD788B4AA4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400" y="45720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7C071A6A-7668-44D3-9D2B-AC5398A85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1500" y="234839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cs-CZ" altLang="cs-CZ" sz="2000" i="1" dirty="0">
                <a:solidFill>
                  <a:srgbClr val="FF0000"/>
                </a:solidFill>
              </a:rPr>
              <a:t> Dokážete odpovědět na otázky? Které z témat vás zajímá?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9453A09-B0B9-42F5-A3C2-FD4D6BB6E0A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14767" y="503237"/>
            <a:ext cx="10972800" cy="58515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i="1" dirty="0">
                <a:solidFill>
                  <a:srgbClr val="204162"/>
                </a:solidFill>
              </a:rPr>
              <a:t>Prohlédněte si mapu, ve které je znázorněn </a:t>
            </a:r>
          </a:p>
          <a:p>
            <a:pPr marL="0" indent="0">
              <a:buNone/>
            </a:pPr>
            <a:r>
              <a:rPr lang="cs-CZ" altLang="cs-CZ" sz="2200" i="1" dirty="0">
                <a:solidFill>
                  <a:srgbClr val="204162"/>
                </a:solidFill>
              </a:rPr>
              <a:t>růst/pokles počtu obyvatel států Evropy. </a:t>
            </a:r>
          </a:p>
          <a:p>
            <a:pPr marL="0" indent="0">
              <a:buNone/>
            </a:pPr>
            <a:endParaRPr lang="cs-CZ" altLang="cs-CZ" sz="2200" i="1" dirty="0">
              <a:solidFill>
                <a:srgbClr val="20416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i="1" dirty="0">
                <a:solidFill>
                  <a:srgbClr val="204162"/>
                </a:solidFill>
              </a:rPr>
              <a:t>Čísla v legendě znamenají procenta</a:t>
            </a:r>
          </a:p>
          <a:p>
            <a:pPr marL="0" indent="0">
              <a:buNone/>
            </a:pPr>
            <a:r>
              <a:rPr lang="cs-CZ" altLang="cs-CZ" sz="2200" i="1" dirty="0">
                <a:solidFill>
                  <a:srgbClr val="204162"/>
                </a:solidFill>
              </a:rPr>
              <a:t> růstu nebo poklesu v počtu.</a:t>
            </a:r>
          </a:p>
          <a:p>
            <a:pPr marL="0" indent="0">
              <a:buNone/>
            </a:pPr>
            <a:endParaRPr lang="cs-CZ" altLang="cs-CZ" sz="2200" i="1" dirty="0">
              <a:solidFill>
                <a:srgbClr val="20416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i="1" dirty="0">
                <a:solidFill>
                  <a:srgbClr val="204162"/>
                </a:solidFill>
              </a:rPr>
              <a:t>Které mohou být příčiny zvyšování </a:t>
            </a:r>
          </a:p>
          <a:p>
            <a:pPr marL="0" indent="0">
              <a:buNone/>
            </a:pPr>
            <a:r>
              <a:rPr lang="cs-CZ" altLang="cs-CZ" sz="2200" i="1" dirty="0">
                <a:solidFill>
                  <a:srgbClr val="204162"/>
                </a:solidFill>
              </a:rPr>
              <a:t>nebo poklesu počtu obyvatel?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9B44F0-69AE-4E7A-91DA-D561E453D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622" y="942069"/>
            <a:ext cx="7736378" cy="591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1">
            <a:extLst>
              <a:ext uri="{FF2B5EF4-FFF2-40B4-BE49-F238E27FC236}">
                <a16:creationId xmlns:a16="http://schemas.microsoft.com/office/drawing/2014/main" id="{DD72D5D9-9A1A-4EA9-94C2-6F10589D9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451" y="159885"/>
            <a:ext cx="1314450" cy="896938"/>
          </a:xfrm>
          <a:prstGeom prst="rect">
            <a:avLst/>
          </a:prstGeom>
          <a:noFill/>
          <a:ln w="9525">
            <a:solidFill>
              <a:srgbClr val="356BA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50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1">
            <a:extLst>
              <a:ext uri="{FF2B5EF4-FFF2-40B4-BE49-F238E27FC236}">
                <a16:creationId xmlns:a16="http://schemas.microsoft.com/office/drawing/2014/main" id="{CE5AA641-58B7-4A17-9DC1-CFF53C649351}"/>
              </a:ext>
            </a:extLst>
          </p:cNvPr>
          <p:cNvGrpSpPr>
            <a:grpSpLocks/>
          </p:cNvGrpSpPr>
          <p:nvPr/>
        </p:nvGrpSpPr>
        <p:grpSpPr bwMode="auto">
          <a:xfrm>
            <a:off x="3773978" y="1080655"/>
            <a:ext cx="8418022" cy="5635709"/>
            <a:chOff x="1584" y="1584"/>
            <a:chExt cx="4176" cy="2757"/>
          </a:xfrm>
        </p:grpSpPr>
        <p:pic>
          <p:nvPicPr>
            <p:cNvPr id="4" name="Picture 36">
              <a:extLst>
                <a:ext uri="{FF2B5EF4-FFF2-40B4-BE49-F238E27FC236}">
                  <a16:creationId xmlns:a16="http://schemas.microsoft.com/office/drawing/2014/main" id="{35C49DF8-7476-4697-BC65-FD321AB388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824"/>
              <a:ext cx="3840" cy="2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40">
              <a:hlinkClick r:id="" action="ppaction://noaction"/>
              <a:extLst>
                <a:ext uri="{FF2B5EF4-FFF2-40B4-BE49-F238E27FC236}">
                  <a16:creationId xmlns:a16="http://schemas.microsoft.com/office/drawing/2014/main" id="{729526E2-CEB9-4D58-9F98-CEA6899DAA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4166"/>
              <a:ext cx="192" cy="154"/>
            </a:xfrm>
            <a:prstGeom prst="rect">
              <a:avLst/>
            </a:prstGeom>
            <a:solidFill>
              <a:srgbClr val="FFFFFF">
                <a:alpha val="2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000"/>
                <a:t>3</a:t>
              </a:r>
            </a:p>
          </p:txBody>
        </p:sp>
        <p:sp>
          <p:nvSpPr>
            <p:cNvPr id="6" name="Rectangle 53">
              <a:extLst>
                <a:ext uri="{FF2B5EF4-FFF2-40B4-BE49-F238E27FC236}">
                  <a16:creationId xmlns:a16="http://schemas.microsoft.com/office/drawing/2014/main" id="{AD4C7AB9-DC1D-471E-BFBA-DB005A13B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584"/>
              <a:ext cx="480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" name="Freeform 59">
              <a:extLst>
                <a:ext uri="{FF2B5EF4-FFF2-40B4-BE49-F238E27FC236}">
                  <a16:creationId xmlns:a16="http://schemas.microsoft.com/office/drawing/2014/main" id="{B445D092-A8F2-419F-AC01-DC0D6E09A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2921"/>
              <a:ext cx="996" cy="800"/>
            </a:xfrm>
            <a:custGeom>
              <a:avLst/>
              <a:gdLst>
                <a:gd name="T0" fmla="*/ 164 w 996"/>
                <a:gd name="T1" fmla="*/ 39 h 800"/>
                <a:gd name="T2" fmla="*/ 308 w 996"/>
                <a:gd name="T3" fmla="*/ 7 h 800"/>
                <a:gd name="T4" fmla="*/ 532 w 996"/>
                <a:gd name="T5" fmla="*/ 15 h 800"/>
                <a:gd name="T6" fmla="*/ 780 w 996"/>
                <a:gd name="T7" fmla="*/ 95 h 800"/>
                <a:gd name="T8" fmla="*/ 964 w 996"/>
                <a:gd name="T9" fmla="*/ 263 h 800"/>
                <a:gd name="T10" fmla="*/ 972 w 996"/>
                <a:gd name="T11" fmla="*/ 471 h 800"/>
                <a:gd name="T12" fmla="*/ 924 w 996"/>
                <a:gd name="T13" fmla="*/ 623 h 800"/>
                <a:gd name="T14" fmla="*/ 804 w 996"/>
                <a:gd name="T15" fmla="*/ 775 h 800"/>
                <a:gd name="T16" fmla="*/ 708 w 996"/>
                <a:gd name="T17" fmla="*/ 775 h 800"/>
                <a:gd name="T18" fmla="*/ 660 w 996"/>
                <a:gd name="T19" fmla="*/ 727 h 800"/>
                <a:gd name="T20" fmla="*/ 660 w 996"/>
                <a:gd name="T21" fmla="*/ 679 h 800"/>
                <a:gd name="T22" fmla="*/ 660 w 996"/>
                <a:gd name="T23" fmla="*/ 583 h 800"/>
                <a:gd name="T24" fmla="*/ 660 w 996"/>
                <a:gd name="T25" fmla="*/ 487 h 800"/>
                <a:gd name="T26" fmla="*/ 612 w 996"/>
                <a:gd name="T27" fmla="*/ 391 h 800"/>
                <a:gd name="T28" fmla="*/ 484 w 996"/>
                <a:gd name="T29" fmla="*/ 327 h 800"/>
                <a:gd name="T30" fmla="*/ 276 w 996"/>
                <a:gd name="T31" fmla="*/ 295 h 800"/>
                <a:gd name="T32" fmla="*/ 124 w 996"/>
                <a:gd name="T33" fmla="*/ 311 h 800"/>
                <a:gd name="T34" fmla="*/ 12 w 996"/>
                <a:gd name="T35" fmla="*/ 223 h 800"/>
                <a:gd name="T36" fmla="*/ 52 w 996"/>
                <a:gd name="T37" fmla="*/ 95 h 800"/>
                <a:gd name="T38" fmla="*/ 164 w 996"/>
                <a:gd name="T39" fmla="*/ 39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6" h="800">
                  <a:moveTo>
                    <a:pt x="164" y="39"/>
                  </a:moveTo>
                  <a:cubicBezTo>
                    <a:pt x="201" y="31"/>
                    <a:pt x="247" y="11"/>
                    <a:pt x="308" y="7"/>
                  </a:cubicBezTo>
                  <a:cubicBezTo>
                    <a:pt x="369" y="3"/>
                    <a:pt x="453" y="0"/>
                    <a:pt x="532" y="15"/>
                  </a:cubicBezTo>
                  <a:cubicBezTo>
                    <a:pt x="611" y="30"/>
                    <a:pt x="708" y="54"/>
                    <a:pt x="780" y="95"/>
                  </a:cubicBezTo>
                  <a:cubicBezTo>
                    <a:pt x="852" y="136"/>
                    <a:pt x="932" y="200"/>
                    <a:pt x="964" y="263"/>
                  </a:cubicBezTo>
                  <a:cubicBezTo>
                    <a:pt x="996" y="326"/>
                    <a:pt x="979" y="411"/>
                    <a:pt x="972" y="471"/>
                  </a:cubicBezTo>
                  <a:cubicBezTo>
                    <a:pt x="965" y="531"/>
                    <a:pt x="952" y="572"/>
                    <a:pt x="924" y="623"/>
                  </a:cubicBezTo>
                  <a:cubicBezTo>
                    <a:pt x="896" y="674"/>
                    <a:pt x="840" y="750"/>
                    <a:pt x="804" y="775"/>
                  </a:cubicBezTo>
                  <a:cubicBezTo>
                    <a:pt x="768" y="800"/>
                    <a:pt x="732" y="783"/>
                    <a:pt x="708" y="775"/>
                  </a:cubicBezTo>
                  <a:cubicBezTo>
                    <a:pt x="684" y="767"/>
                    <a:pt x="668" y="743"/>
                    <a:pt x="660" y="727"/>
                  </a:cubicBezTo>
                  <a:cubicBezTo>
                    <a:pt x="652" y="711"/>
                    <a:pt x="660" y="703"/>
                    <a:pt x="660" y="679"/>
                  </a:cubicBezTo>
                  <a:cubicBezTo>
                    <a:pt x="660" y="655"/>
                    <a:pt x="660" y="615"/>
                    <a:pt x="660" y="583"/>
                  </a:cubicBezTo>
                  <a:cubicBezTo>
                    <a:pt x="660" y="551"/>
                    <a:pt x="668" y="519"/>
                    <a:pt x="660" y="487"/>
                  </a:cubicBezTo>
                  <a:cubicBezTo>
                    <a:pt x="652" y="455"/>
                    <a:pt x="641" y="418"/>
                    <a:pt x="612" y="391"/>
                  </a:cubicBezTo>
                  <a:cubicBezTo>
                    <a:pt x="583" y="364"/>
                    <a:pt x="540" y="343"/>
                    <a:pt x="484" y="327"/>
                  </a:cubicBezTo>
                  <a:cubicBezTo>
                    <a:pt x="428" y="311"/>
                    <a:pt x="336" y="298"/>
                    <a:pt x="276" y="295"/>
                  </a:cubicBezTo>
                  <a:cubicBezTo>
                    <a:pt x="216" y="292"/>
                    <a:pt x="168" y="323"/>
                    <a:pt x="124" y="311"/>
                  </a:cubicBezTo>
                  <a:cubicBezTo>
                    <a:pt x="80" y="299"/>
                    <a:pt x="24" y="259"/>
                    <a:pt x="12" y="223"/>
                  </a:cubicBezTo>
                  <a:cubicBezTo>
                    <a:pt x="0" y="187"/>
                    <a:pt x="27" y="126"/>
                    <a:pt x="52" y="95"/>
                  </a:cubicBezTo>
                  <a:cubicBezTo>
                    <a:pt x="77" y="64"/>
                    <a:pt x="141" y="51"/>
                    <a:pt x="164" y="39"/>
                  </a:cubicBezTo>
                  <a:close/>
                </a:path>
              </a:pathLst>
            </a:custGeom>
            <a:noFill/>
            <a:ln w="9525">
              <a:solidFill>
                <a:srgbClr val="20416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2ECF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8" name="Group 58">
            <a:extLst>
              <a:ext uri="{FF2B5EF4-FFF2-40B4-BE49-F238E27FC236}">
                <a16:creationId xmlns:a16="http://schemas.microsoft.com/office/drawing/2014/main" id="{2A28DD29-476B-4939-93C4-62FB5144B86D}"/>
              </a:ext>
            </a:extLst>
          </p:cNvPr>
          <p:cNvGrpSpPr>
            <a:grpSpLocks/>
          </p:cNvGrpSpPr>
          <p:nvPr/>
        </p:nvGrpSpPr>
        <p:grpSpPr bwMode="auto">
          <a:xfrm>
            <a:off x="7292945" y="242455"/>
            <a:ext cx="2057400" cy="838200"/>
            <a:chOff x="4464" y="3024"/>
            <a:chExt cx="1296" cy="528"/>
          </a:xfrm>
        </p:grpSpPr>
        <p:sp>
          <p:nvSpPr>
            <p:cNvPr id="9" name="Rectangle 43">
              <a:extLst>
                <a:ext uri="{FF2B5EF4-FFF2-40B4-BE49-F238E27FC236}">
                  <a16:creationId xmlns:a16="http://schemas.microsoft.com/office/drawing/2014/main" id="{1F852ACB-363C-4C65-9E36-AC12AB6E3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024"/>
              <a:ext cx="1296" cy="528"/>
            </a:xfrm>
            <a:prstGeom prst="rect">
              <a:avLst/>
            </a:prstGeom>
            <a:solidFill>
              <a:srgbClr val="FFC671"/>
            </a:solidFill>
            <a:ln w="9525">
              <a:solidFill>
                <a:srgbClr val="FFB13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" name="Text Box 38">
              <a:extLst>
                <a:ext uri="{FF2B5EF4-FFF2-40B4-BE49-F238E27FC236}">
                  <a16:creationId xmlns:a16="http://schemas.microsoft.com/office/drawing/2014/main" id="{0649CF0F-3FCD-4A78-B54D-7A8C5A2A3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3072"/>
              <a:ext cx="95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200"/>
                <a:t>Počet obyvatel/km² </a:t>
              </a:r>
            </a:p>
          </p:txBody>
        </p:sp>
        <p:pic>
          <p:nvPicPr>
            <p:cNvPr id="11" name="Picture 41">
              <a:extLst>
                <a:ext uri="{FF2B5EF4-FFF2-40B4-BE49-F238E27FC236}">
                  <a16:creationId xmlns:a16="http://schemas.microsoft.com/office/drawing/2014/main" id="{1ACB457B-F8B0-41DD-B22C-36763E68B0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3264"/>
              <a:ext cx="1056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 Box 42">
              <a:extLst>
                <a:ext uri="{FF2B5EF4-FFF2-40B4-BE49-F238E27FC236}">
                  <a16:creationId xmlns:a16="http://schemas.microsoft.com/office/drawing/2014/main" id="{82CD970C-94B8-495D-87AC-50DEFA39D6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3360"/>
              <a:ext cx="12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1200"/>
                <a:t>0             350               700</a:t>
              </a:r>
            </a:p>
          </p:txBody>
        </p:sp>
      </p:grpSp>
      <p:sp>
        <p:nvSpPr>
          <p:cNvPr id="13" name="Text Box 48">
            <a:extLst>
              <a:ext uri="{FF2B5EF4-FFF2-40B4-BE49-F238E27FC236}">
                <a16:creationId xmlns:a16="http://schemas.microsoft.com/office/drawing/2014/main" id="{376C63CB-7BE7-4F65-B6FD-E2D9CE4DEB61}"/>
              </a:ext>
            </a:extLst>
          </p:cNvPr>
          <p:cNvSpPr txBox="1">
            <a:spLocks noGrp="1" noChangeArrowheads="1"/>
          </p:cNvSpPr>
          <p:nvPr>
            <p:ph/>
          </p:nvPr>
        </p:nvSpPr>
        <p:spPr bwMode="auto">
          <a:xfrm>
            <a:off x="243840" y="299107"/>
            <a:ext cx="10972800" cy="569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200" i="1" dirty="0">
                <a:solidFill>
                  <a:srgbClr val="0070C0"/>
                </a:solidFill>
              </a:rPr>
              <a:t>Do kterých částí světadílu je koncentrováno </a:t>
            </a:r>
          </a:p>
          <a:p>
            <a:pPr marL="0" indent="0">
              <a:buNone/>
            </a:pPr>
            <a:r>
              <a:rPr lang="cs-CZ" altLang="cs-CZ" sz="2200" i="1" dirty="0">
                <a:solidFill>
                  <a:srgbClr val="0070C0"/>
                </a:solidFill>
              </a:rPr>
              <a:t>nejvíce obyvatelstva? </a:t>
            </a:r>
            <a:r>
              <a:rPr lang="cs-CZ" altLang="cs-CZ" sz="1600" i="1" dirty="0">
                <a:solidFill>
                  <a:srgbClr val="0070C0"/>
                </a:solidFill>
              </a:rPr>
              <a:t>(Použijte fyzickou mapu a mapu podnebí.)</a:t>
            </a:r>
          </a:p>
          <a:p>
            <a:pPr marL="0" indent="0">
              <a:buNone/>
            </a:pPr>
            <a:endParaRPr lang="cs-CZ" altLang="cs-CZ" sz="1600" i="1" dirty="0">
              <a:solidFill>
                <a:srgbClr val="0070C0"/>
              </a:solidFill>
            </a:endParaRPr>
          </a:p>
          <a:p>
            <a:r>
              <a:rPr lang="cs-CZ" altLang="cs-CZ" sz="2200" i="1" dirty="0">
                <a:solidFill>
                  <a:srgbClr val="0070C0"/>
                </a:solidFill>
              </a:rPr>
              <a:t>Které jsou příčiny řídkého osídlení na Skandinávském poloostrově? </a:t>
            </a:r>
          </a:p>
          <a:p>
            <a:pPr marL="0" indent="0">
              <a:buNone/>
            </a:pPr>
            <a:endParaRPr lang="cs-CZ" altLang="cs-CZ" sz="2200" i="1" dirty="0">
              <a:solidFill>
                <a:srgbClr val="0070C0"/>
              </a:solidFill>
            </a:endParaRPr>
          </a:p>
          <a:p>
            <a:r>
              <a:rPr lang="cs-CZ" altLang="cs-CZ" sz="2200" i="1" dirty="0">
                <a:solidFill>
                  <a:srgbClr val="0070C0"/>
                </a:solidFill>
              </a:rPr>
              <a:t>Které faktory podle vás ovlivnily </a:t>
            </a:r>
          </a:p>
          <a:p>
            <a:pPr marL="0" indent="0">
              <a:buNone/>
            </a:pPr>
            <a:r>
              <a:rPr lang="cs-CZ" altLang="cs-CZ" sz="2200" i="1" dirty="0">
                <a:solidFill>
                  <a:srgbClr val="0070C0"/>
                </a:solidFill>
              </a:rPr>
              <a:t>vysoké zalidnění ve vyznačené oblasti? </a:t>
            </a:r>
          </a:p>
          <a:p>
            <a:pPr marL="0" indent="0">
              <a:buNone/>
            </a:pPr>
            <a:r>
              <a:rPr lang="cs-CZ" altLang="cs-CZ" sz="2200" i="1" dirty="0">
                <a:solidFill>
                  <a:srgbClr val="0070C0"/>
                </a:solidFill>
              </a:rPr>
              <a:t>Oblast je označována jako „Modrý banán“.</a:t>
            </a:r>
          </a:p>
          <a:p>
            <a:pPr marL="0" indent="0">
              <a:buNone/>
            </a:pPr>
            <a:endParaRPr lang="cs-CZ" altLang="cs-CZ" sz="2200" i="1" dirty="0">
              <a:solidFill>
                <a:srgbClr val="0070C0"/>
              </a:solidFill>
            </a:endParaRPr>
          </a:p>
          <a:p>
            <a:r>
              <a:rPr lang="cs-CZ" altLang="cs-CZ" sz="2200" i="1" dirty="0">
                <a:solidFill>
                  <a:srgbClr val="0070C0"/>
                </a:solidFill>
              </a:rPr>
              <a:t>Které evropské státy mají největší </a:t>
            </a:r>
          </a:p>
          <a:p>
            <a:pPr marL="0" indent="0">
              <a:buNone/>
            </a:pPr>
            <a:r>
              <a:rPr lang="cs-CZ" altLang="cs-CZ" sz="2200" i="1" dirty="0">
                <a:solidFill>
                  <a:srgbClr val="0070C0"/>
                </a:solidFill>
              </a:rPr>
              <a:t>hustotu zalidnění?</a:t>
            </a:r>
          </a:p>
        </p:txBody>
      </p:sp>
    </p:spTree>
    <p:extLst>
      <p:ext uri="{BB962C8B-B14F-4D97-AF65-F5344CB8AC3E}">
        <p14:creationId xmlns:p14="http://schemas.microsoft.com/office/powerpoint/2010/main" val="339704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78FC04D-F478-4F4D-8990-EBA76D76D948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i="1" dirty="0">
                <a:solidFill>
                  <a:srgbClr val="274F77"/>
                </a:solidFill>
              </a:rPr>
              <a:t>Kterými třemi jazyky mluví nejvíce evropských obyvatel?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i="1" dirty="0">
                <a:solidFill>
                  <a:srgbClr val="274F77"/>
                </a:solidFill>
              </a:rPr>
              <a:t>  </a:t>
            </a:r>
            <a:endParaRPr lang="cs-CZ" dirty="0"/>
          </a:p>
        </p:txBody>
      </p:sp>
      <p:pic>
        <p:nvPicPr>
          <p:cNvPr id="5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1E4FB3C9-39EB-4E69-A6BF-B6C82A49E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12" y="864913"/>
            <a:ext cx="7623544" cy="599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027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B74EECF3-C68B-44A8-8E71-9E529A604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6938630" cy="687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9">
            <a:extLst>
              <a:ext uri="{FF2B5EF4-FFF2-40B4-BE49-F238E27FC236}">
                <a16:creationId xmlns:a16="http://schemas.microsoft.com/office/drawing/2014/main" id="{70D9D779-D2CF-44A1-AAE4-47683764AF70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524000"/>
            <a:ext cx="3124200" cy="2590800"/>
            <a:chOff x="144" y="960"/>
            <a:chExt cx="1968" cy="1632"/>
          </a:xfrm>
        </p:grpSpPr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6389C0BD-886F-48C1-8FAC-9F212D5CD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296"/>
              <a:ext cx="144" cy="14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" name="Text Box 11">
              <a:extLst>
                <a:ext uri="{FF2B5EF4-FFF2-40B4-BE49-F238E27FC236}">
                  <a16:creationId xmlns:a16="http://schemas.microsoft.com/office/drawing/2014/main" id="{AE3574C7-7776-4073-915A-3BBD844763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248"/>
              <a:ext cx="116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/>
                <a:t>Germánské jazyky</a:t>
              </a:r>
            </a:p>
          </p:txBody>
        </p:sp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CAE54FD2-6994-4B15-BFE6-36BD60C46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536"/>
              <a:ext cx="144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44661AAE-B50A-40F9-B73D-B906E562A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36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9F45D314-FDA3-45E0-99CE-C02F2298E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056"/>
              <a:ext cx="144" cy="144"/>
            </a:xfrm>
            <a:prstGeom prst="rect">
              <a:avLst/>
            </a:prstGeom>
            <a:solidFill>
              <a:srgbClr val="0132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" name="Text Box 15">
              <a:extLst>
                <a:ext uri="{FF2B5EF4-FFF2-40B4-BE49-F238E27FC236}">
                  <a16:creationId xmlns:a16="http://schemas.microsoft.com/office/drawing/2014/main" id="{458F4248-B74C-45D6-9C21-2FCA727554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008"/>
              <a:ext cx="12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/>
                <a:t>Slovanské jazyky</a:t>
              </a:r>
            </a:p>
          </p:txBody>
        </p:sp>
        <p:sp>
          <p:nvSpPr>
            <p:cNvPr id="11" name="Rectangle 16">
              <a:extLst>
                <a:ext uri="{FF2B5EF4-FFF2-40B4-BE49-F238E27FC236}">
                  <a16:creationId xmlns:a16="http://schemas.microsoft.com/office/drawing/2014/main" id="{4FA7B16C-8473-4F09-AA1A-5F47EA0D8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776"/>
              <a:ext cx="144" cy="144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" name="Rectangle 17">
              <a:extLst>
                <a:ext uri="{FF2B5EF4-FFF2-40B4-BE49-F238E27FC236}">
                  <a16:creationId xmlns:a16="http://schemas.microsoft.com/office/drawing/2014/main" id="{DB4A0219-BC58-42DB-BE80-D2BE15B1D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016"/>
              <a:ext cx="144" cy="144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" name="Rectangle 18">
              <a:extLst>
                <a:ext uri="{FF2B5EF4-FFF2-40B4-BE49-F238E27FC236}">
                  <a16:creationId xmlns:a16="http://schemas.microsoft.com/office/drawing/2014/main" id="{499BEAED-7BC7-406E-85BE-0D878AE7C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256"/>
              <a:ext cx="144" cy="144"/>
            </a:xfrm>
            <a:prstGeom prst="rect">
              <a:avLst/>
            </a:prstGeom>
            <a:solidFill>
              <a:srgbClr val="99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" name="Rectangle 19">
              <a:extLst>
                <a:ext uri="{FF2B5EF4-FFF2-40B4-BE49-F238E27FC236}">
                  <a16:creationId xmlns:a16="http://schemas.microsoft.com/office/drawing/2014/main" id="{91F2A701-146E-4D72-9196-F9520FE60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60"/>
              <a:ext cx="1920" cy="16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6" name="Text Box 5">
            <a:extLst>
              <a:ext uri="{FF2B5EF4-FFF2-40B4-BE49-F238E27FC236}">
                <a16:creationId xmlns:a16="http://schemas.microsoft.com/office/drawing/2014/main" id="{6D0544CE-EDD2-4579-B66B-E5AE8179E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362200"/>
            <a:ext cx="2362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dirty="0"/>
              <a:t>Ugrofinské jazyky</a:t>
            </a:r>
          </a:p>
        </p:txBody>
      </p:sp>
      <p:sp>
        <p:nvSpPr>
          <p:cNvPr id="27" name="Text Box 6">
            <a:extLst>
              <a:ext uri="{FF2B5EF4-FFF2-40B4-BE49-F238E27FC236}">
                <a16:creationId xmlns:a16="http://schemas.microsoft.com/office/drawing/2014/main" id="{C4A6D39C-5A96-41B1-9E64-D8F772F0C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743200"/>
            <a:ext cx="2362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dirty="0"/>
              <a:t>Románské jazyky</a:t>
            </a:r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2475B21A-DE15-4A44-8EAB-7691A943D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124200"/>
            <a:ext cx="2362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dirty="0"/>
              <a:t>Keltské jazyky</a:t>
            </a:r>
          </a:p>
        </p:txBody>
      </p:sp>
      <p:sp>
        <p:nvSpPr>
          <p:cNvPr id="29" name="Text Box 8">
            <a:extLst>
              <a:ext uri="{FF2B5EF4-FFF2-40B4-BE49-F238E27FC236}">
                <a16:creationId xmlns:a16="http://schemas.microsoft.com/office/drawing/2014/main" id="{41483FBD-3511-41A7-B1C4-B7E084D4C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581400"/>
            <a:ext cx="2362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dirty="0"/>
              <a:t>Baltské jazyky</a:t>
            </a:r>
          </a:p>
        </p:txBody>
      </p:sp>
    </p:spTree>
    <p:extLst>
      <p:ext uri="{BB962C8B-B14F-4D97-AF65-F5344CB8AC3E}">
        <p14:creationId xmlns:p14="http://schemas.microsoft.com/office/powerpoint/2010/main" val="1578711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1293B97-4897-434A-852B-BCA855C0FB06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Náboženství Evropy</a:t>
            </a:r>
          </a:p>
        </p:txBody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B8848073-9F3C-4BA8-8774-A2559CEDFF77}"/>
              </a:ext>
            </a:extLst>
          </p:cNvPr>
          <p:cNvGrpSpPr>
            <a:grpSpLocks/>
          </p:cNvGrpSpPr>
          <p:nvPr/>
        </p:nvGrpSpPr>
        <p:grpSpPr bwMode="auto">
          <a:xfrm>
            <a:off x="2310936" y="731836"/>
            <a:ext cx="9352979" cy="6005024"/>
            <a:chOff x="0" y="0"/>
            <a:chExt cx="5760" cy="4317"/>
          </a:xfrm>
        </p:grpSpPr>
        <p:pic>
          <p:nvPicPr>
            <p:cNvPr id="6" name="Picture 3">
              <a:hlinkClick r:id="rId2" action="ppaction://hlinksldjump"/>
              <a:extLst>
                <a:ext uri="{FF2B5EF4-FFF2-40B4-BE49-F238E27FC236}">
                  <a16:creationId xmlns:a16="http://schemas.microsoft.com/office/drawing/2014/main" id="{AF4A69D2-8E29-4C36-B9E3-96A48156BE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FF7CDC48-E393-4F3B-9714-E20CB9534A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04"/>
              <a:ext cx="1056" cy="212"/>
            </a:xfrm>
            <a:prstGeom prst="rect">
              <a:avLst/>
            </a:prstGeom>
            <a:solidFill>
              <a:srgbClr val="FFAB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/>
                <a:t>Protestantismus</a:t>
              </a:r>
            </a:p>
          </p:txBody>
        </p:sp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7725ECC7-1033-4E9D-8AEE-8654F3DEBE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168"/>
              <a:ext cx="1488" cy="212"/>
            </a:xfrm>
            <a:prstGeom prst="rect">
              <a:avLst/>
            </a:prstGeom>
            <a:solidFill>
              <a:srgbClr val="A4B8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/>
                <a:t>Římskokatolická církev</a:t>
              </a:r>
            </a:p>
          </p:txBody>
        </p:sp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6C0EDC2C-920E-4B74-9C51-00918286F7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1728"/>
              <a:ext cx="713" cy="212"/>
            </a:xfrm>
            <a:prstGeom prst="rect">
              <a:avLst/>
            </a:prstGeom>
            <a:solidFill>
              <a:srgbClr val="FFDF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/>
                <a:t>Pravoslaví</a:t>
              </a:r>
            </a:p>
          </p:txBody>
        </p:sp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EC0A9F82-918E-48C7-97CC-EDF75EBE3B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3456"/>
              <a:ext cx="422" cy="212"/>
            </a:xfrm>
            <a:prstGeom prst="rect">
              <a:avLst/>
            </a:prstGeom>
            <a:solidFill>
              <a:srgbClr val="B1E8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/>
                <a:t>Islám</a:t>
              </a:r>
            </a:p>
          </p:txBody>
        </p:sp>
        <p:sp>
          <p:nvSpPr>
            <p:cNvPr id="11" name="Text Box 8">
              <a:hlinkClick r:id="" action="ppaction://noaction"/>
              <a:extLst>
                <a:ext uri="{FF2B5EF4-FFF2-40B4-BE49-F238E27FC236}">
                  <a16:creationId xmlns:a16="http://schemas.microsoft.com/office/drawing/2014/main" id="{A900633E-35A1-440E-A01B-2EB4D5288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0" y="4080"/>
              <a:ext cx="24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800"/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5793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>
            <a:extLst>
              <a:ext uri="{FF2B5EF4-FFF2-40B4-BE49-F238E27FC236}">
                <a16:creationId xmlns:a16="http://schemas.microsoft.com/office/drawing/2014/main" id="{CF564AF2-8D5C-423B-AF6D-500E44F34411}"/>
              </a:ext>
            </a:extLst>
          </p:cNvPr>
          <p:cNvGrpSpPr>
            <a:grpSpLocks/>
          </p:cNvGrpSpPr>
          <p:nvPr/>
        </p:nvGrpSpPr>
        <p:grpSpPr bwMode="auto">
          <a:xfrm>
            <a:off x="606057" y="27781"/>
            <a:ext cx="10887738" cy="6802438"/>
            <a:chOff x="0" y="0"/>
            <a:chExt cx="4992" cy="4285"/>
          </a:xfrm>
        </p:grpSpPr>
        <p:pic>
          <p:nvPicPr>
            <p:cNvPr id="4" name="Picture 5">
              <a:hlinkClick r:id="rId2" action="ppaction://hlinksldjump"/>
              <a:extLst>
                <a:ext uri="{FF2B5EF4-FFF2-40B4-BE49-F238E27FC236}">
                  <a16:creationId xmlns:a16="http://schemas.microsoft.com/office/drawing/2014/main" id="{BA471420-FA97-41CE-BE62-46BCB7828F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992" cy="4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B5101CCE-E40D-45A5-B9BF-4CCD38567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0"/>
              <a:ext cx="4176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F361D51D-42AC-492A-BC8A-2CAB192A6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96"/>
              <a:ext cx="606" cy="173"/>
            </a:xfrm>
            <a:prstGeom prst="rect">
              <a:avLst/>
            </a:prstGeom>
            <a:solidFill>
              <a:srgbClr val="3E7D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200">
                  <a:solidFill>
                    <a:schemeClr val="bg1"/>
                  </a:solidFill>
                </a:rPr>
                <a:t>Víra v boha</a:t>
              </a:r>
            </a:p>
          </p:txBody>
        </p:sp>
        <p:sp>
          <p:nvSpPr>
            <p:cNvPr id="7" name="Text Box 8">
              <a:extLst>
                <a:ext uri="{FF2B5EF4-FFF2-40B4-BE49-F238E27FC236}">
                  <a16:creationId xmlns:a16="http://schemas.microsoft.com/office/drawing/2014/main" id="{7A07C0FF-5DD3-4281-8597-4FF51063C2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96"/>
              <a:ext cx="1440" cy="173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1200">
                  <a:solidFill>
                    <a:schemeClr val="bg1"/>
                  </a:solidFill>
                </a:rPr>
                <a:t>Víra v duši nebo životní energii </a:t>
              </a:r>
            </a:p>
          </p:txBody>
        </p:sp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6F0932A8-B69F-44C3-9B17-1ED51100AC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96"/>
              <a:ext cx="1488" cy="173"/>
            </a:xfrm>
            <a:prstGeom prst="rect">
              <a:avLst/>
            </a:prstGeom>
            <a:solidFill>
              <a:srgbClr val="9E9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1200">
                  <a:solidFill>
                    <a:schemeClr val="bg1"/>
                  </a:solidFill>
                </a:rPr>
                <a:t>Nevěří v duši či životní energii </a:t>
              </a:r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9EF6A3F6-483D-44F7-9580-45C9F925F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0"/>
              <a:ext cx="912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cs-CZ" altLang="cs-CZ" sz="1000">
                  <a:solidFill>
                    <a:schemeClr val="bg1"/>
                  </a:solidFill>
                </a:rPr>
                <a:t>Graf výsledků průzkumu z roku 2005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625696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</TotalTime>
  <Words>647</Words>
  <Application>Microsoft Office PowerPoint</Application>
  <PresentationFormat>Širokoúhlá obrazovka</PresentationFormat>
  <Paragraphs>196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Wingdings</vt:lpstr>
      <vt:lpstr>Galerie</vt:lpstr>
      <vt:lpstr>Obyvatelstvo Evropy</vt:lpstr>
      <vt:lpstr>Počet obyvatel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 Michaela Bicanová</dc:creator>
  <cp:lastModifiedBy>Mgr. Michaela Bicanová</cp:lastModifiedBy>
  <cp:revision>4</cp:revision>
  <dcterms:created xsi:type="dcterms:W3CDTF">2020-10-19T10:34:30Z</dcterms:created>
  <dcterms:modified xsi:type="dcterms:W3CDTF">2020-10-19T11:07:02Z</dcterms:modified>
</cp:coreProperties>
</file>