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E4493-460E-4666-BB9F-7470FBBC0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50999A-7B46-4934-A78B-A6AE42BEF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2D080-84FD-472A-95CA-9FA052CE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585CD8-3C21-4EF0-A098-05AF2B9C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0383B-809E-4DDB-B0C3-E71AC6C5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0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CD249-C041-4B66-8343-38F112A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0D5288-5479-4693-80E8-ABD04E7DF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FFFE56-FA8B-4CC7-9585-8622D3F2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A161EC-6842-477D-832E-16F892D1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BB461-8DC6-45E2-AA07-E3737EF3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6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95D952-E862-42C1-9CA7-81F86F34E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6AFFC5-2826-4104-87A4-23B1D348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1AA1C-A903-4ED7-8CC1-9F591DE9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08582F-3BD0-41D7-BA98-92AC6A1F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1FCE9F-AF18-4B88-B0A7-7BC74447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72AD2-CEDB-42C5-96B5-A54DBE95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EC9B53-6947-4CE9-A457-100459E2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9B8C7-1CAD-4005-9F2A-9C6B77D1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D0E30-04C1-49BD-B6E8-4FC04AEE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DF38B6-9F04-4F6F-B361-CFF8054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4B33E-263D-4307-BACE-ADC37D16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7101E1-3E64-4EE9-B724-F3DF851D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56163F-13E0-4ED1-8CFD-50D059B7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3AC2DD-FE20-4FB4-9BEE-5025FEBC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719B87-DA67-4CD3-A35A-FC3E102B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7D62C-19AC-41C1-9884-5BCC2C3F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7BBCB-E701-4E83-A6E7-3BD251631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427D881-772B-49A2-82B5-7FF805A4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F33F6D-2E7C-4A19-9A89-0AA31D4A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4DBE4D-4EF1-4884-9EEB-DED75152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972184-AD2A-412A-95C1-A43607ED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7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6907-EDA5-43FA-BA73-C36F32A8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F167718-7A39-4A4D-BA32-5763D12E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6339C2C-F227-42DE-ABF5-220340EEC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8B9BF35-04E7-4BDA-BE1E-01B4324D1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F9FB730-D318-47FF-A545-A1E0C1696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CC07F9-C401-4232-9E9B-E5771893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CFE15E-2EAB-4D9F-A1D0-A04A5A57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34CB71-B773-401E-B049-FB3FE45A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C989A-FFC6-4D40-A591-B4E9224D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0745BB-1449-4999-BD37-093A80EB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EB7365-E565-47A6-AB50-893A63F6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C60232-31F8-40C1-AB31-A7B1E0E5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0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A84C7C-E5F7-4184-B23A-AEC0656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DE73E8-8AA7-4DA4-AEBF-A559C907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3103C7-7FEA-4840-928F-097A6DF9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7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0890D-8C8C-4D4C-A244-A506669E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F9F88-CFBA-441B-9AD4-1670BED7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57489C-8524-453F-88F3-B74DD8F7B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695EA6-0635-4A55-968A-116F8332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50D2B-3387-42A6-89B5-AC30639D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1B490-0B7E-4B2A-95D6-67CCA696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3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39C1B-3655-4B48-87F1-631CACB8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3C5F51-18D7-4F64-BF62-D6F02776E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536F3A8-7F56-4643-9816-FA82C0E5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0971BF-8C7D-46EC-B511-7EF81982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5F92C-1ADE-4898-8262-65181509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DB7AF2-F59F-4D7D-9768-537AFD48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E5B2F1-FE64-49F0-AE02-2B259DB7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6416BE-60CA-4786-A60C-3993B773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EF4F37-C0F9-48DF-94E1-102432FE5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1C3B-5BCC-4ABD-AEEA-35BF4D8E4660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A1DEB-5012-41C6-838E-5A004837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2D6D0-D967-41E7-9463-17815BCBD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7C6-F4A2-4642-8DC0-0EFB82CE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8CCA59-31E6-4E2C-A7D5-F55128A7C291}"/>
              </a:ext>
            </a:extLst>
          </p:cNvPr>
          <p:cNvSpPr txBox="1"/>
          <p:nvPr/>
        </p:nvSpPr>
        <p:spPr>
          <a:xfrm>
            <a:off x="2122415" y="402672"/>
            <a:ext cx="749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6"/>
                </a:solidFill>
              </a:rPr>
              <a:t>VEGETAČNÍ PÁSY ASIE</a:t>
            </a:r>
          </a:p>
        </p:txBody>
      </p:sp>
      <p:pic>
        <p:nvPicPr>
          <p:cNvPr id="1026" name="Picture 2" descr="https://player.slideplayer.cz/42/11454423/data/images/img8.jpg">
            <a:extLst>
              <a:ext uri="{FF2B5EF4-FFF2-40B4-BE49-F238E27FC236}">
                <a16:creationId xmlns:a16="http://schemas.microsoft.com/office/drawing/2014/main" id="{D470591C-2FC0-4FF7-BB00-FAEBAFB2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15" y="1055886"/>
            <a:ext cx="9040925" cy="53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458C861-3E7F-4B25-902D-2F1D6DA9C87B}"/>
              </a:ext>
            </a:extLst>
          </p:cNvPr>
          <p:cNvSpPr txBox="1"/>
          <p:nvPr/>
        </p:nvSpPr>
        <p:spPr>
          <a:xfrm>
            <a:off x="461394" y="453006"/>
            <a:ext cx="553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Tropické deštné lesy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E38861E-F439-4F93-B7A0-1BBDAAA8AF2F}"/>
              </a:ext>
            </a:extLst>
          </p:cNvPr>
          <p:cNvSpPr txBox="1"/>
          <p:nvPr/>
        </p:nvSpPr>
        <p:spPr>
          <a:xfrm>
            <a:off x="604007" y="1182848"/>
            <a:ext cx="490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Ostrovy jihovýchodní Asie</a:t>
            </a:r>
          </a:p>
          <a:p>
            <a:r>
              <a:rPr lang="cs-CZ" dirty="0"/>
              <a:t>Mnoho druhů hmyzu, ptáků, plazů, orangutan, tygr bengálský</a:t>
            </a:r>
          </a:p>
        </p:txBody>
      </p:sp>
      <p:pic>
        <p:nvPicPr>
          <p:cNvPr id="4098" name="Picture 2" descr="Picture of tropický deštný les, tropical rain forest.">
            <a:extLst>
              <a:ext uri="{FF2B5EF4-FFF2-40B4-BE49-F238E27FC236}">
                <a16:creationId xmlns:a16="http://schemas.microsoft.com/office/drawing/2014/main" id="{20330AD7-FFDA-4BF2-98F3-819F501B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81" y="277536"/>
            <a:ext cx="39338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donesia pet orangutans released back into the wild">
            <a:extLst>
              <a:ext uri="{FF2B5EF4-FFF2-40B4-BE49-F238E27FC236}">
                <a16:creationId xmlns:a16="http://schemas.microsoft.com/office/drawing/2014/main" id="{8A43DFF3-D506-4214-B585-D06F303D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1" y="2312800"/>
            <a:ext cx="3933825" cy="26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ygr indický, informace o fauně Indie | CK Mundo">
            <a:extLst>
              <a:ext uri="{FF2B5EF4-FFF2-40B4-BE49-F238E27FC236}">
                <a16:creationId xmlns:a16="http://schemas.microsoft.com/office/drawing/2014/main" id="{A19C61F7-DFB5-46E9-A5A0-789220BE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55" y="3892212"/>
            <a:ext cx="3601979" cy="26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5B6A716-68EA-4967-9DE7-EF1FCC95D811}"/>
              </a:ext>
            </a:extLst>
          </p:cNvPr>
          <p:cNvSpPr txBox="1"/>
          <p:nvPr/>
        </p:nvSpPr>
        <p:spPr>
          <a:xfrm>
            <a:off x="587229" y="343949"/>
            <a:ext cx="564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POLÁRNÍ OBLASTI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6C1892-4B37-46D1-AB4B-88E4FCCB8676}"/>
              </a:ext>
            </a:extLst>
          </p:cNvPr>
          <p:cNvSpPr txBox="1"/>
          <p:nvPr/>
        </p:nvSpPr>
        <p:spPr>
          <a:xfrm>
            <a:off x="360727" y="1073791"/>
            <a:ext cx="4118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Nejsevernější oblasti</a:t>
            </a:r>
          </a:p>
          <a:p>
            <a:pPr marL="285750" indent="-285750">
              <a:buFontTx/>
              <a:buChar char="-"/>
            </a:pPr>
            <a:r>
              <a:rPr lang="cs-CZ" dirty="0"/>
              <a:t>Oblast věčného sněhu a ledu</a:t>
            </a:r>
          </a:p>
          <a:p>
            <a:pPr marL="285750" indent="-285750">
              <a:buFontTx/>
              <a:buChar char="-"/>
            </a:pPr>
            <a:r>
              <a:rPr lang="cs-CZ" dirty="0"/>
              <a:t>Mimořádně lišejníky</a:t>
            </a:r>
          </a:p>
          <a:p>
            <a:pPr marL="285750" indent="-285750">
              <a:buFontTx/>
              <a:buChar char="-"/>
            </a:pPr>
            <a:r>
              <a:rPr lang="cs-CZ" dirty="0"/>
              <a:t>Mrož, tuleň, lední medvěd</a:t>
            </a:r>
          </a:p>
          <a:p>
            <a:pPr marL="285750" indent="-285750">
              <a:buFontTx/>
              <a:buChar char="-"/>
            </a:pPr>
            <a:r>
              <a:rPr lang="cs-CZ" dirty="0"/>
              <a:t>Permafrost = stále zmrzlá půda</a:t>
            </a:r>
          </a:p>
        </p:txBody>
      </p:sp>
      <p:pic>
        <p:nvPicPr>
          <p:cNvPr id="2050" name="Picture 2" descr="Medvěd lední – Wikipedie">
            <a:extLst>
              <a:ext uri="{FF2B5EF4-FFF2-40B4-BE49-F238E27FC236}">
                <a16:creationId xmlns:a16="http://schemas.microsoft.com/office/drawing/2014/main" id="{11A14874-3A5C-4461-9240-97B6B6C0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26" y="343949"/>
            <a:ext cx="4427552" cy="27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leň obecný – Wikipedie">
            <a:extLst>
              <a:ext uri="{FF2B5EF4-FFF2-40B4-BE49-F238E27FC236}">
                <a16:creationId xmlns:a16="http://schemas.microsoft.com/office/drawing/2014/main" id="{0E27CD71-7D25-40E6-A549-A20FF909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2" y="2840806"/>
            <a:ext cx="4179860" cy="27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ctic tundra is 80 per cent permafrost. What happens when it thaws? - The  Narwhal">
            <a:extLst>
              <a:ext uri="{FF2B5EF4-FFF2-40B4-BE49-F238E27FC236}">
                <a16:creationId xmlns:a16="http://schemas.microsoft.com/office/drawing/2014/main" id="{850B2939-20C7-4333-9C9A-7DFA9500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12" y="3157407"/>
            <a:ext cx="5994007" cy="33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D39FD43-8C05-438A-8442-C98A82BAC908}"/>
              </a:ext>
            </a:extLst>
          </p:cNvPr>
          <p:cNvSpPr txBox="1"/>
          <p:nvPr/>
        </p:nvSpPr>
        <p:spPr>
          <a:xfrm>
            <a:off x="654341" y="427839"/>
            <a:ext cx="38841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</a:rPr>
              <a:t>Tundra</a:t>
            </a:r>
          </a:p>
          <a:p>
            <a:pPr marL="285750" indent="-285750">
              <a:buFontTx/>
              <a:buChar char="-"/>
            </a:pPr>
            <a:r>
              <a:rPr lang="cs-CZ" dirty="0"/>
              <a:t>Bezlesá krajina pokrytá pouze mechy a lišejníky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B6CE1F-B549-45BA-9EA1-01A560057632}"/>
              </a:ext>
            </a:extLst>
          </p:cNvPr>
          <p:cNvSpPr txBox="1"/>
          <p:nvPr/>
        </p:nvSpPr>
        <p:spPr>
          <a:xfrm>
            <a:off x="755009" y="1535185"/>
            <a:ext cx="378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Polární liška, sob, lumík</a:t>
            </a:r>
          </a:p>
        </p:txBody>
      </p:sp>
      <p:pic>
        <p:nvPicPr>
          <p:cNvPr id="1026" name="Picture 2" descr="Pin by Anett ♥ on Lištičky | Arctic fox, Animals beautiful, Arctic animals">
            <a:extLst>
              <a:ext uri="{FF2B5EF4-FFF2-40B4-BE49-F238E27FC236}">
                <a16:creationId xmlns:a16="http://schemas.microsoft.com/office/drawing/2014/main" id="{FF92E055-D22F-45C6-8BC0-02FAC1A5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5" y="42783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vanáct divů Česka: Arkto-alpinská tundra v Krkonoších - MořskéPláže.cz">
            <a:extLst>
              <a:ext uri="{FF2B5EF4-FFF2-40B4-BE49-F238E27FC236}">
                <a16:creationId xmlns:a16="http://schemas.microsoft.com/office/drawing/2014/main" id="{F7F9C93F-5275-403B-ABF9-DAAD41ED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9" y="2524694"/>
            <a:ext cx="4762501" cy="31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mmus lemmus (lumík norský) | BioLib.cz">
            <a:extLst>
              <a:ext uri="{FF2B5EF4-FFF2-40B4-BE49-F238E27FC236}">
                <a16:creationId xmlns:a16="http://schemas.microsoft.com/office/drawing/2014/main" id="{8491A09F-BDEE-4985-91FD-2CF96D14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92" y="3886287"/>
            <a:ext cx="3059840" cy="27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AF5F4B6-0BB6-4E82-981F-B928ED595C2A}"/>
              </a:ext>
            </a:extLst>
          </p:cNvPr>
          <p:cNvSpPr txBox="1"/>
          <p:nvPr/>
        </p:nvSpPr>
        <p:spPr>
          <a:xfrm>
            <a:off x="570451" y="427839"/>
            <a:ext cx="376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Tajga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9C4A4B-6A5A-402C-A2F7-C0730EB50017}"/>
              </a:ext>
            </a:extLst>
          </p:cNvPr>
          <p:cNvSpPr txBox="1"/>
          <p:nvPr/>
        </p:nvSpPr>
        <p:spPr>
          <a:xfrm>
            <a:off x="713064" y="1124125"/>
            <a:ext cx="488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Pás jehličnatých lesů na území Ruska</a:t>
            </a:r>
          </a:p>
          <a:p>
            <a:pPr marL="285750" indent="-285750">
              <a:buFontTx/>
              <a:buChar char="-"/>
            </a:pPr>
            <a:r>
              <a:rPr lang="cs-CZ" dirty="0"/>
              <a:t>Medvěd hnědý, vlk, los, tygr ussurijský</a:t>
            </a:r>
          </a:p>
          <a:p>
            <a:endParaRPr lang="cs-CZ" dirty="0"/>
          </a:p>
        </p:txBody>
      </p:sp>
      <p:pic>
        <p:nvPicPr>
          <p:cNvPr id="2050" name="Picture 2" descr="Tajga v Denali Ljubomir Stalevic | Cestujeme světem">
            <a:extLst>
              <a:ext uri="{FF2B5EF4-FFF2-40B4-BE49-F238E27FC236}">
                <a16:creationId xmlns:a16="http://schemas.microsoft.com/office/drawing/2014/main" id="{0673C791-2BC9-4F51-B997-8B649294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37" y="356998"/>
            <a:ext cx="4509782" cy="2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s evropský – Wikipedie">
            <a:extLst>
              <a:ext uri="{FF2B5EF4-FFF2-40B4-BE49-F238E27FC236}">
                <a16:creationId xmlns:a16="http://schemas.microsoft.com/office/drawing/2014/main" id="{A7CE5EC5-3BBC-4FB3-95C1-97630176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0" y="2528887"/>
            <a:ext cx="4894442" cy="34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 tygry a levharty: Čína postaví národní park, mnohem větší než  Yellowstone | 100+1 zahraniční zajímavost">
            <a:extLst>
              <a:ext uri="{FF2B5EF4-FFF2-40B4-BE49-F238E27FC236}">
                <a16:creationId xmlns:a16="http://schemas.microsoft.com/office/drawing/2014/main" id="{75B84D1C-3472-4351-966D-D27831FB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37" y="3275827"/>
            <a:ext cx="4468958" cy="32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6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89C282E-C182-4D83-9429-F37FA98D3B65}"/>
              </a:ext>
            </a:extLst>
          </p:cNvPr>
          <p:cNvSpPr txBox="1"/>
          <p:nvPr/>
        </p:nvSpPr>
        <p:spPr>
          <a:xfrm>
            <a:off x="427839" y="285226"/>
            <a:ext cx="462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Listnaté a smíšené lesy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069471-91A3-4F94-AD2B-F5F736EECE38}"/>
              </a:ext>
            </a:extLst>
          </p:cNvPr>
          <p:cNvSpPr txBox="1"/>
          <p:nvPr/>
        </p:nvSpPr>
        <p:spPr>
          <a:xfrm>
            <a:off x="536895" y="939567"/>
            <a:ext cx="390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Smíšených lesů dnes už málo, vykáceny</a:t>
            </a:r>
          </a:p>
          <a:p>
            <a:pPr marL="285750" indent="-285750">
              <a:buFontTx/>
              <a:buChar char="-"/>
            </a:pPr>
            <a:r>
              <a:rPr lang="cs-CZ" dirty="0"/>
              <a:t>Listnaté lesy – východ Asie</a:t>
            </a:r>
          </a:p>
          <a:p>
            <a:pPr marL="285750" indent="-285750">
              <a:buFontTx/>
              <a:buChar char="-"/>
            </a:pPr>
            <a:r>
              <a:rPr lang="cs-CZ" dirty="0"/>
              <a:t>Liška, rys, srnec, jelen</a:t>
            </a:r>
          </a:p>
        </p:txBody>
      </p:sp>
      <p:pic>
        <p:nvPicPr>
          <p:cNvPr id="3074" name="Picture 2" descr="Jaké to je v mírném lesních pozemcích BIOME?">
            <a:extLst>
              <a:ext uri="{FF2B5EF4-FFF2-40B4-BE49-F238E27FC236}">
                <a16:creationId xmlns:a16="http://schemas.microsoft.com/office/drawing/2014/main" id="{D2FE9332-9955-46D2-BDEA-06E880C4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60" y="461394"/>
            <a:ext cx="4251640" cy="27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ška obecná (Vulpes vulpes) - ChovZvířat.cz">
            <a:extLst>
              <a:ext uri="{FF2B5EF4-FFF2-40B4-BE49-F238E27FC236}">
                <a16:creationId xmlns:a16="http://schemas.microsoft.com/office/drawing/2014/main" id="{FE9DDC0B-77BE-4F54-A540-3C55BC00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8" y="2721398"/>
            <a:ext cx="4399957" cy="26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elen – Wikipedie">
            <a:extLst>
              <a:ext uri="{FF2B5EF4-FFF2-40B4-BE49-F238E27FC236}">
                <a16:creationId xmlns:a16="http://schemas.microsoft.com/office/drawing/2014/main" id="{D8B643FD-4B6A-4773-A24E-B442CD48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94" y="3468848"/>
            <a:ext cx="4391637" cy="29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7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1107D4B-A99E-4DA5-951A-7583983D9F09}"/>
              </a:ext>
            </a:extLst>
          </p:cNvPr>
          <p:cNvSpPr txBox="1"/>
          <p:nvPr/>
        </p:nvSpPr>
        <p:spPr>
          <a:xfrm>
            <a:off x="620785" y="343949"/>
            <a:ext cx="387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Stepi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45A0B26-82EB-4079-A63B-174B3E53E85B}"/>
              </a:ext>
            </a:extLst>
          </p:cNvPr>
          <p:cNvSpPr txBox="1"/>
          <p:nvPr/>
        </p:nvSpPr>
        <p:spPr>
          <a:xfrm>
            <a:off x="738231" y="989901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Krajiny s velmi úrodnou půdou, které se využívají k zemědělství a jako pastviny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Kazachstán, Mongolsko, část Číny</a:t>
            </a:r>
          </a:p>
          <a:p>
            <a:pPr marL="285750" indent="-285750">
              <a:buFontTx/>
              <a:buChar char="-"/>
            </a:pPr>
            <a:r>
              <a:rPr lang="cs-CZ" dirty="0"/>
              <a:t>Sajga tatarská, králík divoký, orel stepní, koně, hlodavci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4098" name="Picture 2" descr="Step – Wikipedie">
            <a:extLst>
              <a:ext uri="{FF2B5EF4-FFF2-40B4-BE49-F238E27FC236}">
                <a16:creationId xmlns:a16="http://schemas.microsoft.com/office/drawing/2014/main" id="{EDC6E527-90DA-490A-A494-CD5DB586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36" y="409541"/>
            <a:ext cx="4287841" cy="26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sový úhyn snížil populaci sajg na polovinu">
            <a:extLst>
              <a:ext uri="{FF2B5EF4-FFF2-40B4-BE49-F238E27FC236}">
                <a16:creationId xmlns:a16="http://schemas.microsoft.com/office/drawing/2014/main" id="{0BF7DC88-0B5F-4EEF-AC1B-5E3E0433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770726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čeští dravci - orel stepní">
            <a:extLst>
              <a:ext uri="{FF2B5EF4-FFF2-40B4-BE49-F238E27FC236}">
                <a16:creationId xmlns:a16="http://schemas.microsoft.com/office/drawing/2014/main" id="{3406FDD6-A21C-4C4C-9E7A-5A3A92B0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72" y="3429000"/>
            <a:ext cx="4264117" cy="28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1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9354ED-96BB-4262-ADB2-CF98BF171480}"/>
              </a:ext>
            </a:extLst>
          </p:cNvPr>
          <p:cNvSpPr txBox="1"/>
          <p:nvPr/>
        </p:nvSpPr>
        <p:spPr>
          <a:xfrm>
            <a:off x="721453" y="469783"/>
            <a:ext cx="54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Pouště a polopouště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BE1E38-D1E6-41C8-B764-728C3FCDA5E2}"/>
              </a:ext>
            </a:extLst>
          </p:cNvPr>
          <p:cNvSpPr txBox="1"/>
          <p:nvPr/>
        </p:nvSpPr>
        <p:spPr>
          <a:xfrm>
            <a:off x="780176" y="1233182"/>
            <a:ext cx="468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Arabský poloostrov, střední Asie</a:t>
            </a:r>
          </a:p>
          <a:p>
            <a:r>
              <a:rPr lang="cs-CZ" dirty="0"/>
              <a:t>Karakum, Kyzylkum, Gobi, Taklamakan</a:t>
            </a:r>
          </a:p>
          <a:p>
            <a:r>
              <a:rPr lang="cs-CZ" dirty="0"/>
              <a:t>Život pouze v oázách (výskyt podzemní vody)</a:t>
            </a:r>
          </a:p>
          <a:p>
            <a:r>
              <a:rPr lang="cs-CZ" dirty="0"/>
              <a:t>Hadi, štíři, velbloudi</a:t>
            </a:r>
          </a:p>
        </p:txBody>
      </p:sp>
      <p:pic>
        <p:nvPicPr>
          <p:cNvPr id="1026" name="Picture 2" descr="Miliony let pustiny: Pouště ve střední Asii jsou starší než 30 milionů let  | 100+1 zahraniční zajímavost">
            <a:extLst>
              <a:ext uri="{FF2B5EF4-FFF2-40B4-BE49-F238E27FC236}">
                <a16:creationId xmlns:a16="http://schemas.microsoft.com/office/drawing/2014/main" id="{8AE02143-1DDE-4322-83BA-C4386CE3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59" y="731393"/>
            <a:ext cx="3554632" cy="26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ímek 1">
            <a:extLst>
              <a:ext uri="{FF2B5EF4-FFF2-40B4-BE49-F238E27FC236}">
                <a16:creationId xmlns:a16="http://schemas.microsoft.com/office/drawing/2014/main" id="{80CBD5FA-B93A-4DE8-B171-00E9A619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67" y="3464065"/>
            <a:ext cx="6203309" cy="32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ísta Asie Pouště | Gigaplaces.com">
            <a:extLst>
              <a:ext uri="{FF2B5EF4-FFF2-40B4-BE49-F238E27FC236}">
                <a16:creationId xmlns:a16="http://schemas.microsoft.com/office/drawing/2014/main" id="{CB3279AA-9F0C-4238-AC09-55FD5EFE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7" y="3936715"/>
            <a:ext cx="4262789" cy="19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1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A2A576D-A20D-473E-98D5-E0DF60478633}"/>
              </a:ext>
            </a:extLst>
          </p:cNvPr>
          <p:cNvSpPr txBox="1"/>
          <p:nvPr/>
        </p:nvSpPr>
        <p:spPr>
          <a:xfrm>
            <a:off x="1174459" y="629174"/>
            <a:ext cx="118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Savany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891434-9EBA-4A3C-B1C9-58FF05277BEB}"/>
              </a:ext>
            </a:extLst>
          </p:cNvPr>
          <p:cNvSpPr txBox="1"/>
          <p:nvPr/>
        </p:nvSpPr>
        <p:spPr>
          <a:xfrm>
            <a:off x="654341" y="1400961"/>
            <a:ext cx="4723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Lemují tropické lesy Indie a jihovýchodní Asie</a:t>
            </a:r>
          </a:p>
          <a:p>
            <a:r>
              <a:rPr lang="cs-CZ" dirty="0"/>
              <a:t>Travnaté oblasti s nedostatkem srážek</a:t>
            </a:r>
          </a:p>
          <a:p>
            <a:r>
              <a:rPr lang="cs-CZ" dirty="0"/>
              <a:t>Kobra indická, slon indický</a:t>
            </a:r>
          </a:p>
        </p:txBody>
      </p:sp>
      <p:pic>
        <p:nvPicPr>
          <p:cNvPr id="2050" name="Picture 2" descr="Snímek 1">
            <a:extLst>
              <a:ext uri="{FF2B5EF4-FFF2-40B4-BE49-F238E27FC236}">
                <a16:creationId xmlns:a16="http://schemas.microsoft.com/office/drawing/2014/main" id="{111C8D12-7A48-44A1-98F9-5A094C38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38" y="629174"/>
            <a:ext cx="4277165" cy="29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nímek 1">
            <a:extLst>
              <a:ext uri="{FF2B5EF4-FFF2-40B4-BE49-F238E27FC236}">
                <a16:creationId xmlns:a16="http://schemas.microsoft.com/office/drawing/2014/main" id="{5C22FF2C-BF22-45BA-9CE8-A3E8A2CD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8" y="2660022"/>
            <a:ext cx="4567876" cy="30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2-kobra-indicka – Muži v Česku">
            <a:extLst>
              <a:ext uri="{FF2B5EF4-FFF2-40B4-BE49-F238E27FC236}">
                <a16:creationId xmlns:a16="http://schemas.microsoft.com/office/drawing/2014/main" id="{54FFE997-AB80-470C-A35D-F1231694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56" y="3721479"/>
            <a:ext cx="3878816" cy="29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5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D51009-2098-4D9D-80F4-15379340413E}"/>
              </a:ext>
            </a:extLst>
          </p:cNvPr>
          <p:cNvSpPr txBox="1"/>
          <p:nvPr/>
        </p:nvSpPr>
        <p:spPr>
          <a:xfrm>
            <a:off x="427839" y="436228"/>
            <a:ext cx="537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Tropické monzunové lesy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C64B27-FEC5-425E-A492-DA932CDFCBE4}"/>
              </a:ext>
            </a:extLst>
          </p:cNvPr>
          <p:cNvSpPr txBox="1"/>
          <p:nvPr/>
        </p:nvSpPr>
        <p:spPr>
          <a:xfrm>
            <a:off x="553673" y="1199626"/>
            <a:ext cx="515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Přední a zadní Indie</a:t>
            </a:r>
          </a:p>
          <a:p>
            <a:r>
              <a:rPr lang="cs-CZ" dirty="0"/>
              <a:t>Většina lesů byla vykácena a přeměněna na plantáže</a:t>
            </a:r>
          </a:p>
          <a:p>
            <a:r>
              <a:rPr lang="cs-CZ" dirty="0"/>
              <a:t>Gazela, buvol, panda velká, gorila</a:t>
            </a:r>
          </a:p>
        </p:txBody>
      </p:sp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6F8DA45C-BF2A-4B1D-A9B9-1D53604A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66" y="360831"/>
            <a:ext cx="4960559" cy="33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sožravé pandy? Žvýkají bambus protože ztratily receptor masové chuti -  National Geographic">
            <a:extLst>
              <a:ext uri="{FF2B5EF4-FFF2-40B4-BE49-F238E27FC236}">
                <a16:creationId xmlns:a16="http://schemas.microsoft.com/office/drawing/2014/main" id="{127FA0DE-3827-4B42-A8F9-9A2DDE7E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3" y="2850844"/>
            <a:ext cx="4691706" cy="31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ytláci v ugandském parku zabili vzácnou gorilu horskou. Hrozí jim doživotí  - Aktuálně.cz">
            <a:extLst>
              <a:ext uri="{FF2B5EF4-FFF2-40B4-BE49-F238E27FC236}">
                <a16:creationId xmlns:a16="http://schemas.microsoft.com/office/drawing/2014/main" id="{9CEC5F8D-3513-4B1B-8964-1BEC3F16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4" y="3996304"/>
            <a:ext cx="4431769" cy="24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0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200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Indrová</dc:creator>
  <cp:lastModifiedBy>Eliška Indrová</cp:lastModifiedBy>
  <cp:revision>18</cp:revision>
  <dcterms:created xsi:type="dcterms:W3CDTF">2020-11-08T20:44:29Z</dcterms:created>
  <dcterms:modified xsi:type="dcterms:W3CDTF">2020-11-12T21:39:46Z</dcterms:modified>
</cp:coreProperties>
</file>