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7" r:id="rId4"/>
    <p:sldId id="266" r:id="rId5"/>
    <p:sldId id="258" r:id="rId6"/>
    <p:sldId id="259" r:id="rId7"/>
    <p:sldId id="272" r:id="rId8"/>
    <p:sldId id="269" r:id="rId9"/>
    <p:sldId id="260" r:id="rId10"/>
    <p:sldId id="270" r:id="rId11"/>
    <p:sldId id="261" r:id="rId12"/>
    <p:sldId id="262" r:id="rId13"/>
    <p:sldId id="271" r:id="rId14"/>
    <p:sldId id="264" r:id="rId15"/>
    <p:sldId id="273" r:id="rId16"/>
    <p:sldId id="26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33E1AAF-4F06-418E-A67A-D0B12111724D}">
          <p14:sldIdLst>
            <p14:sldId id="256"/>
            <p14:sldId id="257"/>
            <p14:sldId id="267"/>
            <p14:sldId id="266"/>
            <p14:sldId id="258"/>
            <p14:sldId id="259"/>
            <p14:sldId id="272"/>
            <p14:sldId id="269"/>
            <p14:sldId id="260"/>
            <p14:sldId id="270"/>
            <p14:sldId id="261"/>
            <p14:sldId id="262"/>
            <p14:sldId id="271"/>
            <p14:sldId id="264"/>
            <p14:sldId id="273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54" y="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083C3-10BF-4A44-8525-8223B0D8282C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E7A00-F064-4DD6-9607-D17F21B885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810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95EC1D4A-A796-47C3-A63E-CE236FB377E2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cs-CZ" sz="2000"/>
              <a:t>Kliknutím na ikonu přidáte obrázek.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95EC1D4A-A796-47C3-A63E-CE236FB377E2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cs-CZ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slovane.ic.cz/slovane/stari_slovane/chata_sl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259214"/>
          </a:xfrm>
        </p:spPr>
        <p:txBody>
          <a:bodyPr/>
          <a:lstStyle/>
          <a:p>
            <a:r>
              <a:rPr lang="cs-CZ" dirty="0"/>
              <a:t>Osídlení Čech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6400800" cy="707504"/>
          </a:xfrm>
        </p:spPr>
        <p:txBody>
          <a:bodyPr>
            <a:normAutofit/>
          </a:bodyPr>
          <a:lstStyle/>
          <a:p>
            <a:r>
              <a:rPr lang="cs-CZ" sz="3600" dirty="0"/>
              <a:t>Keltové, Germáni a Slované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50210"/>
            <a:ext cx="3374224" cy="344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63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Slované - obchodníci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Tx/>
              <a:buFont typeface="Arial" pitchFamily="34" charset="0"/>
              <a:buChar char="•"/>
            </a:pPr>
            <a:r>
              <a:rPr lang="cs-CZ" sz="3400" dirty="0"/>
              <a:t>vyváželi kožešiny, dobytek a med</a:t>
            </a:r>
          </a:p>
          <a:p>
            <a:pPr marL="457200" indent="-457200">
              <a:buClrTx/>
              <a:buFont typeface="Arial" pitchFamily="34" charset="0"/>
              <a:buChar char="•"/>
            </a:pPr>
            <a:endParaRPr lang="cs-CZ" sz="3400" dirty="0"/>
          </a:p>
          <a:p>
            <a:pPr marL="457200" indent="-457200">
              <a:buClrTx/>
              <a:buFont typeface="Arial" pitchFamily="34" charset="0"/>
              <a:buChar char="•"/>
            </a:pPr>
            <a:r>
              <a:rPr lang="cs-CZ" sz="3400" dirty="0"/>
              <a:t>dováželi sůl, železné nástroje a cennosti</a:t>
            </a:r>
          </a:p>
          <a:p>
            <a:pPr marL="457200" indent="-457200">
              <a:buClrTx/>
              <a:buFont typeface="Arial" pitchFamily="34" charset="0"/>
              <a:buChar char="•"/>
            </a:pPr>
            <a:endParaRPr lang="cs-CZ" sz="3400" dirty="0"/>
          </a:p>
          <a:p>
            <a:pPr marL="457200" indent="-457200">
              <a:buClrTx/>
              <a:buFont typeface="Arial" pitchFamily="34" charset="0"/>
              <a:buChar char="•"/>
            </a:pPr>
            <a:r>
              <a:rPr lang="cs-CZ" sz="3400" dirty="0"/>
              <a:t>přes naše území vedly již tehdy důležité obchodní stezky</a:t>
            </a:r>
          </a:p>
          <a:p>
            <a:pPr marL="1014984" lvl="1" indent="-457200">
              <a:buClrTx/>
              <a:buFont typeface="Arial" pitchFamily="34" charset="0"/>
              <a:buChar char="•"/>
            </a:pPr>
            <a:endParaRPr lang="cs-CZ" sz="2800" dirty="0"/>
          </a:p>
          <a:p>
            <a:pPr marL="571500" indent="-571500">
              <a:buClrTx/>
              <a:buFont typeface="Arial" pitchFamily="34" charset="0"/>
              <a:buChar char="•"/>
            </a:pPr>
            <a:endParaRPr lang="cs-CZ" sz="3600" dirty="0"/>
          </a:p>
          <a:p>
            <a:pPr>
              <a:buClrTx/>
              <a:buFont typeface="Arial" pitchFamily="34" charset="0"/>
              <a:buChar char="•"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53953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111" y="3356992"/>
            <a:ext cx="219075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26" y="3413854"/>
            <a:ext cx="219075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Náboženství Slovanů</a:t>
            </a:r>
          </a:p>
        </p:txBody>
      </p:sp>
      <p:sp>
        <p:nvSpPr>
          <p:cNvPr id="5" name="Nadpis 1"/>
          <p:cNvSpPr>
            <a:spLocks noGrp="1"/>
          </p:cNvSpPr>
          <p:nvPr/>
        </p:nvSpPr>
        <p:spPr>
          <a:xfrm>
            <a:off x="467544" y="1567782"/>
            <a:ext cx="8064895" cy="717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600" dirty="0"/>
              <a:t>Slované uctívali mnoho bohů</a:t>
            </a:r>
          </a:p>
        </p:txBody>
      </p:sp>
      <p:sp>
        <p:nvSpPr>
          <p:cNvPr id="6" name="Zástupný symbol pro obsah 2"/>
          <p:cNvSpPr>
            <a:spLocks noGrp="1"/>
          </p:cNvSpPr>
          <p:nvPr/>
        </p:nvSpPr>
        <p:spPr>
          <a:xfrm>
            <a:off x="215515" y="1619771"/>
            <a:ext cx="8568952" cy="4041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cs-CZ" sz="2400" dirty="0"/>
              <a:t>nejvýznamnější bůh západních Slovanů SVANTOVÍT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nejmocnější byl bůh války, hromu, blesku a deště PERUN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bohyně zimy a smrti MORANA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bohyně jara a lásky LADA a VESNA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bůh a ochránce stád VELES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bůh ohně a světla RADEGAST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160" y="3343539"/>
            <a:ext cx="2227881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36" y="3413117"/>
            <a:ext cx="2280591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111" y="3320299"/>
            <a:ext cx="2249564" cy="330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184" y="3212975"/>
            <a:ext cx="2331242" cy="348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0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/>
        </p:nvSpPr>
        <p:spPr>
          <a:xfrm>
            <a:off x="101345" y="1268760"/>
            <a:ext cx="8856984" cy="1758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cs-CZ" sz="2800" dirty="0"/>
              <a:t>Slované žili v malých vesnicích, které chránili později hradbami z kůlů a hliněnými valy, tak vznikla opevněná hradiště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0928"/>
            <a:ext cx="5150433" cy="385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15037" y="332656"/>
            <a:ext cx="8229600" cy="747936"/>
          </a:xfrm>
        </p:spPr>
        <p:txBody>
          <a:bodyPr>
            <a:normAutofit fontScale="90000"/>
          </a:bodyPr>
          <a:lstStyle/>
          <a:p>
            <a:r>
              <a:rPr lang="cs-CZ" dirty="0"/>
              <a:t>Obydlí Slovanů</a:t>
            </a:r>
          </a:p>
        </p:txBody>
      </p:sp>
    </p:spTree>
    <p:extLst>
      <p:ext uri="{BB962C8B-B14F-4D97-AF65-F5344CB8AC3E}">
        <p14:creationId xmlns:p14="http://schemas.microsoft.com/office/powerpoint/2010/main" val="279449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>
            <a:spLocks noGrp="1"/>
          </p:cNvSpPr>
          <p:nvPr/>
        </p:nvSpPr>
        <p:spPr>
          <a:xfrm>
            <a:off x="124906" y="1196753"/>
            <a:ext cx="8722844" cy="52061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cs-CZ" sz="2400" dirty="0"/>
              <a:t>stavěli si dřevěná obydlí, částečně zahloubená do země takzvané </a:t>
            </a:r>
            <a:r>
              <a:rPr lang="cs-CZ" sz="2400" dirty="0" err="1"/>
              <a:t>polozemnice</a:t>
            </a:r>
            <a:endParaRPr lang="cs-CZ" sz="2400" dirty="0"/>
          </a:p>
          <a:p>
            <a:pPr>
              <a:buFont typeface="Arial" pitchFamily="34" charset="0"/>
              <a:buChar char="•"/>
            </a:pPr>
            <a:r>
              <a:rPr lang="cs-CZ" sz="2400" dirty="0"/>
              <a:t>ty byly postaveny ze dřeva spojovaného roubením nebo dřevěnými klíny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stěny proplétali proutím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střecha z rákosových došků </a:t>
            </a:r>
            <a:br>
              <a:rPr lang="cs-CZ" sz="2400" dirty="0"/>
            </a:br>
            <a:r>
              <a:rPr lang="cs-CZ" sz="2400" dirty="0"/>
              <a:t>sahající až k zemi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podlaha byla z udusané hlíny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uvnitř otevřené ohniště</a:t>
            </a:r>
          </a:p>
        </p:txBody>
      </p:sp>
      <p:pic>
        <p:nvPicPr>
          <p:cNvPr id="9" name="Zástupný symbol pro obsah 4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628" y="3212976"/>
            <a:ext cx="4224470" cy="3168352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15037" y="332656"/>
            <a:ext cx="8229600" cy="747936"/>
          </a:xfrm>
        </p:spPr>
        <p:txBody>
          <a:bodyPr>
            <a:normAutofit fontScale="90000"/>
          </a:bodyPr>
          <a:lstStyle/>
          <a:p>
            <a:r>
              <a:rPr lang="cs-CZ" dirty="0"/>
              <a:t>Obydlí Slovanů</a:t>
            </a:r>
          </a:p>
        </p:txBody>
      </p:sp>
    </p:spTree>
    <p:extLst>
      <p:ext uri="{BB962C8B-B14F-4D97-AF65-F5344CB8AC3E}">
        <p14:creationId xmlns:p14="http://schemas.microsoft.com/office/powerpoint/2010/main" val="414238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slovane.ic.cz/slovane/stari_slovane/chata_sl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5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2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15037" y="332656"/>
            <a:ext cx="8229600" cy="747936"/>
          </a:xfrm>
        </p:spPr>
        <p:txBody>
          <a:bodyPr>
            <a:normAutofit fontScale="90000"/>
          </a:bodyPr>
          <a:lstStyle/>
          <a:p>
            <a:r>
              <a:rPr lang="cs-CZ" dirty="0"/>
              <a:t>Kontrolní otázky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lnSpcReduction="10000"/>
          </a:bodyPr>
          <a:lstStyle/>
          <a:p>
            <a:pPr marL="273050" indent="-273050">
              <a:buClrTx/>
            </a:pPr>
            <a:r>
              <a:rPr lang="cs-CZ" b="1" dirty="0"/>
              <a:t>Kdo se na našem území </a:t>
            </a:r>
            <a:r>
              <a:rPr lang="cs-CZ" b="1"/>
              <a:t>usadil nejdříve</a:t>
            </a:r>
            <a:endParaRPr lang="cs-CZ" b="1" dirty="0"/>
          </a:p>
          <a:p>
            <a:pPr indent="0">
              <a:buClrTx/>
              <a:buNone/>
            </a:pPr>
            <a:r>
              <a:rPr lang="cs-CZ" dirty="0"/>
              <a:t>    a) Germáni   b) Keltové</a:t>
            </a:r>
          </a:p>
          <a:p>
            <a:pPr marL="273050" indent="-273050">
              <a:buClrTx/>
            </a:pPr>
            <a:r>
              <a:rPr lang="cs-CZ" b="1" dirty="0"/>
              <a:t>Keltové a Germáni znali železo</a:t>
            </a:r>
          </a:p>
          <a:p>
            <a:pPr indent="0">
              <a:buClrTx/>
              <a:buNone/>
            </a:pPr>
            <a:r>
              <a:rPr lang="cs-CZ" dirty="0"/>
              <a:t>    a) ANO     b)NE</a:t>
            </a:r>
          </a:p>
          <a:p>
            <a:pPr marL="273050" indent="-273050">
              <a:buClrTx/>
            </a:pPr>
            <a:r>
              <a:rPr lang="cs-CZ" b="1" dirty="0"/>
              <a:t>Germáni byli obávaní</a:t>
            </a:r>
          </a:p>
          <a:p>
            <a:pPr indent="0">
              <a:buClrTx/>
              <a:buNone/>
            </a:pPr>
            <a:r>
              <a:rPr lang="cs-CZ" dirty="0"/>
              <a:t>    a) válečníci   b) hvězdáři  </a:t>
            </a:r>
          </a:p>
          <a:p>
            <a:pPr marL="273050" indent="-273050">
              <a:buClrTx/>
            </a:pPr>
            <a:r>
              <a:rPr lang="cs-CZ" sz="2800" b="1" dirty="0"/>
              <a:t>Bójové byli vynikající</a:t>
            </a:r>
          </a:p>
          <a:p>
            <a:pPr indent="0">
              <a:buClrTx/>
              <a:buNone/>
            </a:pPr>
            <a:r>
              <a:rPr lang="cs-CZ" dirty="0"/>
              <a:t>    a) řemeslníci   b) stavitelé</a:t>
            </a:r>
            <a:endParaRPr lang="cs-CZ" sz="2800" dirty="0"/>
          </a:p>
          <a:p>
            <a:pPr marL="273050" indent="-273050">
              <a:buClrTx/>
            </a:pPr>
            <a:r>
              <a:rPr lang="cs-CZ" b="1" dirty="0"/>
              <a:t>Keltský kmen Bójů dal jméno</a:t>
            </a:r>
          </a:p>
          <a:p>
            <a:pPr indent="0">
              <a:buClrTx/>
              <a:buNone/>
            </a:pPr>
            <a:r>
              <a:rPr lang="cs-CZ" dirty="0"/>
              <a:t>    a) Čechám  b) Moravě</a:t>
            </a:r>
          </a:p>
          <a:p>
            <a:pPr marL="273050" indent="-273050">
              <a:buClrTx/>
            </a:pPr>
            <a:r>
              <a:rPr lang="cs-CZ" b="1" dirty="0"/>
              <a:t>Kdo vytvořil první kmenový svaz Slovanů</a:t>
            </a:r>
          </a:p>
          <a:p>
            <a:pPr indent="0">
              <a:buClrTx/>
              <a:buNone/>
            </a:pPr>
            <a:r>
              <a:rPr lang="cs-CZ" dirty="0"/>
              <a:t>    a) Kosmas  b) Sámo</a:t>
            </a:r>
          </a:p>
        </p:txBody>
      </p:sp>
    </p:spTree>
    <p:extLst>
      <p:ext uri="{BB962C8B-B14F-4D97-AF65-F5344CB8AC3E}">
        <p14:creationId xmlns:p14="http://schemas.microsoft.com/office/powerpoint/2010/main" val="240713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548680"/>
            <a:ext cx="842493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Zdroje:</a:t>
            </a:r>
          </a:p>
          <a:p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PAVEL AUGUSTA, František Honzák. Vlastivěda: pro 4.ročník. 1.vydání. SPL Práce s.r.o., 1994. ISBN 80-208-0319-X.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http://www.ckrumlov.info/img/8509b.jpg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http://www.ckrumlov.info/img/2585a.jpg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http://www.ckrumlov.info/img/2586a.jpg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http://www.ckrumlov.info/img/6649a.gif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http://www.vhu.cz/cs/stranka/sbirkovefondy%20vhu/model-slovanskeho-hradiste-levy-hradec-#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http://cs.wikipedia.org/wiki/Soubor:Areal_muzea_v_prirode_pohansko.jpg</a:t>
            </a:r>
            <a:endParaRPr lang="cs-CZ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cs-CZ" dirty="0"/>
              <a:t>http://slovane.ic.cz/slovane/stari_slovane/jak_zili.htm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dirty="0"/>
              <a:t>http://cs.wikipedia.org/wiki/Soubor:Perun_idol.jpg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dirty="0"/>
              <a:t>http://upload.wikimedia.org/wikipedia/commons/thumb/e/e7/Morana_%26_Vesna.jpg/406px-Morana_%26_Vesna.jpg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dirty="0"/>
              <a:t>http://upload.wikimedia.org/wikipedia/commons/thumb/6/6c/Vel%C3%ADz%2C_Veles.jpg/245px-Vel%C3%ADz%2C_Veles.jpg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dirty="0"/>
              <a:t>http://upload.wikimedia.org/wikipedia/commons/thumb/a/a0/New_granite_sculpture_of_Radegast.jpg/220px-New_granite_sculpture_of_Radegast.jpg</a:t>
            </a:r>
          </a:p>
        </p:txBody>
      </p:sp>
    </p:spTree>
    <p:extLst>
      <p:ext uri="{BB962C8B-B14F-4D97-AF65-F5344CB8AC3E}">
        <p14:creationId xmlns:p14="http://schemas.microsoft.com/office/powerpoint/2010/main" val="15086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Keltové – doba bronzová a železná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3"/>
            <a:ext cx="8229600" cy="3168352"/>
          </a:xfrm>
        </p:spPr>
        <p:txBody>
          <a:bodyPr>
            <a:normAutofit lnSpcReduction="10000"/>
          </a:bodyPr>
          <a:lstStyle/>
          <a:p>
            <a:pPr marL="273050" indent="-273050">
              <a:buClrTx/>
            </a:pPr>
            <a:r>
              <a:rPr lang="cs-CZ" dirty="0"/>
              <a:t>Z této doby existují první písemné zprávy o osídlení Čech – 6. a 5. století př.n.l.</a:t>
            </a:r>
          </a:p>
          <a:p>
            <a:pPr>
              <a:buClrTx/>
            </a:pPr>
            <a:r>
              <a:rPr lang="cs-CZ" dirty="0"/>
              <a:t>bojovníci, řemeslníci, zemědělci a obchodníci</a:t>
            </a:r>
          </a:p>
          <a:p>
            <a:pPr>
              <a:buClrTx/>
            </a:pPr>
            <a:r>
              <a:rPr lang="cs-CZ" dirty="0"/>
              <a:t>měli vlastní mince</a:t>
            </a:r>
          </a:p>
          <a:p>
            <a:pPr>
              <a:buClrTx/>
            </a:pPr>
            <a:r>
              <a:rPr lang="cs-CZ" dirty="0"/>
              <a:t>vyráběli železné zemědělské nářadí</a:t>
            </a:r>
          </a:p>
          <a:p>
            <a:pPr>
              <a:buClrTx/>
            </a:pPr>
            <a:r>
              <a:rPr lang="cs-CZ" dirty="0"/>
              <a:t>šperky zhotovovali z bronzu a drahých kovů</a:t>
            </a:r>
          </a:p>
          <a:p>
            <a:pPr marL="261938" indent="-261938">
              <a:buClrTx/>
            </a:pPr>
            <a:r>
              <a:rPr lang="cs-CZ" dirty="0"/>
              <a:t>znali sklo, vyráběli z něho například náramky a korále</a:t>
            </a:r>
          </a:p>
          <a:p>
            <a:pPr>
              <a:buClrTx/>
            </a:pPr>
            <a:endParaRPr lang="cs-CZ" dirty="0"/>
          </a:p>
          <a:p>
            <a:pPr>
              <a:buClrTx/>
            </a:pPr>
            <a:endParaRPr lang="cs-CZ" dirty="0"/>
          </a:p>
        </p:txBody>
      </p:sp>
      <p:pic>
        <p:nvPicPr>
          <p:cNvPr id="1028" name="Picture 4" descr="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895" y="4293096"/>
            <a:ext cx="227927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73" y="4293096"/>
            <a:ext cx="1971303" cy="241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03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Keltové – doba bronzová a železná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3"/>
            <a:ext cx="8229600" cy="864095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cs-CZ" dirty="0"/>
              <a:t>stavěli si velká opevněná sídliště - oppida</a:t>
            </a:r>
          </a:p>
          <a:p>
            <a:pPr>
              <a:buClrTx/>
            </a:pPr>
            <a:endParaRPr lang="cs-CZ" dirty="0"/>
          </a:p>
          <a:p>
            <a:pPr>
              <a:buClrTx/>
            </a:pPr>
            <a:endParaRPr lang="cs-CZ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6912"/>
            <a:ext cx="4958473" cy="346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954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Keltové – doba bronzová a železná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>
            <a:normAutofit/>
          </a:bodyPr>
          <a:lstStyle/>
          <a:p>
            <a:pPr marL="273050" indent="-273050">
              <a:buClrTx/>
            </a:pPr>
            <a:r>
              <a:rPr lang="cs-CZ" dirty="0"/>
              <a:t>první známý kmen na území Čech – Bójové</a:t>
            </a:r>
          </a:p>
          <a:p>
            <a:pPr marL="261938" indent="-261938">
              <a:buClrTx/>
            </a:pPr>
            <a:r>
              <a:rPr lang="cs-CZ" dirty="0"/>
              <a:t>podle nich bylo pojmenováno naše území Bohemia</a:t>
            </a:r>
          </a:p>
          <a:p>
            <a:pPr>
              <a:buClrTx/>
            </a:pPr>
            <a:endParaRPr lang="cs-CZ" dirty="0"/>
          </a:p>
          <a:p>
            <a:pPr>
              <a:buClrTx/>
            </a:pPr>
            <a:endParaRPr lang="cs-CZ" dirty="0"/>
          </a:p>
          <a:p>
            <a:pPr>
              <a:buClrTx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96512"/>
            <a:ext cx="7776864" cy="393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2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Germáni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8288" indent="-173038">
              <a:buClrTx/>
            </a:pPr>
            <a:r>
              <a:rPr lang="cs-CZ" dirty="0"/>
              <a:t>ovládli území Čech na počátku letopočtu</a:t>
            </a:r>
          </a:p>
          <a:p>
            <a:pPr marL="268288" indent="-173038">
              <a:buClrTx/>
            </a:pPr>
            <a:endParaRPr lang="cs-CZ" dirty="0"/>
          </a:p>
          <a:p>
            <a:pPr marL="268288" indent="-173038">
              <a:buClrTx/>
            </a:pPr>
            <a:r>
              <a:rPr lang="cs-CZ" dirty="0"/>
              <a:t>převzali umění a řemesla Keltů a zdokonalili je</a:t>
            </a:r>
          </a:p>
          <a:p>
            <a:pPr marL="268288" indent="-173038">
              <a:buClrTx/>
            </a:pPr>
            <a:endParaRPr lang="cs-CZ" dirty="0"/>
          </a:p>
          <a:p>
            <a:pPr marL="268288" indent="-173038">
              <a:buClrTx/>
            </a:pPr>
            <a:r>
              <a:rPr lang="cs-CZ" dirty="0"/>
              <a:t>naučili se dobře </a:t>
            </a:r>
            <a:br>
              <a:rPr lang="cs-CZ" dirty="0"/>
            </a:br>
            <a:r>
              <a:rPr lang="cs-CZ" dirty="0"/>
              <a:t>obdělávat půdu</a:t>
            </a:r>
            <a:br>
              <a:rPr lang="cs-CZ" dirty="0"/>
            </a:br>
            <a:r>
              <a:rPr lang="cs-CZ" dirty="0"/>
              <a:t>i v méně úrodných</a:t>
            </a:r>
            <a:br>
              <a:rPr lang="cs-CZ" dirty="0"/>
            </a:br>
            <a:r>
              <a:rPr lang="cs-CZ" dirty="0"/>
              <a:t>oblastech</a:t>
            </a:r>
          </a:p>
          <a:p>
            <a:pPr marL="268288" indent="-173038">
              <a:buClrTx/>
            </a:pPr>
            <a:endParaRPr lang="cs-CZ" dirty="0"/>
          </a:p>
        </p:txBody>
      </p:sp>
      <p:pic>
        <p:nvPicPr>
          <p:cNvPr id="4" name="Obrázek 3" descr="thumbnailCAJOIE9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3068960"/>
            <a:ext cx="4752528" cy="3611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665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Slované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>
              <a:buClrTx/>
            </a:pPr>
            <a:r>
              <a:rPr lang="cs-CZ" dirty="0"/>
              <a:t>přišli do Čech v 6. století</a:t>
            </a:r>
          </a:p>
          <a:p>
            <a:pPr marL="273050" indent="-273050">
              <a:buClrTx/>
            </a:pPr>
            <a:endParaRPr lang="cs-CZ" dirty="0"/>
          </a:p>
          <a:p>
            <a:pPr marL="273050" indent="-273050">
              <a:buClrTx/>
            </a:pPr>
            <a:r>
              <a:rPr lang="cs-CZ" dirty="0"/>
              <a:t>příchodem Slovanů (zánikem Západořímské říše) začíná středověk v Čechách</a:t>
            </a:r>
          </a:p>
          <a:p>
            <a:pPr marL="273050" indent="-273050">
              <a:buClrTx/>
            </a:pPr>
            <a:endParaRPr lang="cs-CZ" dirty="0"/>
          </a:p>
          <a:p>
            <a:pPr marL="273050" indent="-273050">
              <a:buClrTx/>
            </a:pPr>
            <a:r>
              <a:rPr lang="cs-CZ" dirty="0"/>
              <a:t>Slované žili v rodech</a:t>
            </a:r>
          </a:p>
          <a:p>
            <a:pPr marL="273050" indent="-273050">
              <a:buClrTx/>
            </a:pPr>
            <a:endParaRPr lang="cs-CZ" dirty="0"/>
          </a:p>
          <a:p>
            <a:pPr marL="273050" indent="-273050">
              <a:buClrTx/>
            </a:pPr>
            <a:r>
              <a:rPr lang="cs-CZ" dirty="0"/>
              <a:t>několik rodů tvořilo kmen</a:t>
            </a:r>
          </a:p>
          <a:p>
            <a:pPr marL="273050" indent="-273050">
              <a:buClrTx/>
            </a:pPr>
            <a:endParaRPr lang="cs-CZ" dirty="0"/>
          </a:p>
          <a:p>
            <a:pPr marL="273050" indent="-273050">
              <a:buClrTx/>
            </a:pPr>
            <a:r>
              <a:rPr lang="cs-CZ" dirty="0"/>
              <a:t>v čele kmene stál kníže</a:t>
            </a:r>
          </a:p>
          <a:p>
            <a:pPr marL="273050" indent="-273050">
              <a:buClrTx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71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15037" y="332656"/>
            <a:ext cx="8229600" cy="747936"/>
          </a:xfrm>
        </p:spPr>
        <p:txBody>
          <a:bodyPr>
            <a:normAutofit fontScale="90000"/>
          </a:bodyPr>
          <a:lstStyle/>
          <a:p>
            <a:r>
              <a:rPr lang="cs-CZ" dirty="0"/>
              <a:t>Slované  - Sámova říše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273050" indent="-273050">
              <a:buClrTx/>
            </a:pPr>
            <a:endParaRPr lang="cs-CZ" sz="2800" dirty="0"/>
          </a:p>
          <a:p>
            <a:pPr marL="273050" indent="-273050">
              <a:buClrTx/>
            </a:pPr>
            <a:r>
              <a:rPr lang="cs-CZ" dirty="0"/>
              <a:t>Francký kupec </a:t>
            </a:r>
            <a:r>
              <a:rPr lang="cs-CZ" b="1" dirty="0"/>
              <a:t>Sámo</a:t>
            </a:r>
            <a:r>
              <a:rPr lang="cs-CZ" dirty="0"/>
              <a:t> vytvořil první společný kmenový svaz, nazývaný </a:t>
            </a:r>
            <a:r>
              <a:rPr lang="cs-CZ" b="1" dirty="0"/>
              <a:t>Sámova říše</a:t>
            </a:r>
          </a:p>
          <a:p>
            <a:pPr marL="273050" indent="-273050">
              <a:buClrTx/>
            </a:pPr>
            <a:endParaRPr lang="cs-CZ" b="1" dirty="0"/>
          </a:p>
          <a:p>
            <a:pPr marL="273050" indent="-273050">
              <a:buClrTx/>
            </a:pPr>
            <a:r>
              <a:rPr lang="cs-CZ" dirty="0"/>
              <a:t>vytvořen na obranu proti nájezdům Avarů a později i proti Frankům</a:t>
            </a:r>
          </a:p>
          <a:p>
            <a:pPr marL="273050" indent="-273050">
              <a:buClrTx/>
            </a:pPr>
            <a:endParaRPr lang="cs-CZ" dirty="0"/>
          </a:p>
          <a:p>
            <a:pPr>
              <a:buClrTx/>
            </a:pPr>
            <a:r>
              <a:rPr lang="cs-CZ" dirty="0"/>
              <a:t>po smrti Sáma se jeho říše rozpadla</a:t>
            </a:r>
          </a:p>
        </p:txBody>
      </p:sp>
    </p:spTree>
    <p:extLst>
      <p:ext uri="{BB962C8B-B14F-4D97-AF65-F5344CB8AC3E}">
        <p14:creationId xmlns:p14="http://schemas.microsoft.com/office/powerpoint/2010/main" val="245211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Slované - zemědělci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3050" indent="-273050">
              <a:buClrTx/>
            </a:pPr>
            <a:r>
              <a:rPr lang="cs-CZ" dirty="0"/>
              <a:t>byli to </a:t>
            </a:r>
            <a:r>
              <a:rPr lang="cs-CZ" b="1" dirty="0"/>
              <a:t>zemědělci</a:t>
            </a:r>
            <a:r>
              <a:rPr lang="cs-CZ" dirty="0"/>
              <a:t>, a proto hledali úrodnou půdu, která se nacházela v nížinách podél řek</a:t>
            </a:r>
          </a:p>
          <a:p>
            <a:pPr marL="273050" indent="-273050">
              <a:buClrTx/>
            </a:pPr>
            <a:endParaRPr lang="cs-CZ" dirty="0"/>
          </a:p>
          <a:p>
            <a:pPr marL="273050" indent="-273050">
              <a:buClrTx/>
            </a:pPr>
            <a:r>
              <a:rPr lang="cs-CZ" dirty="0"/>
              <a:t>používali jednodušší zemědělské nářadí než Keltové</a:t>
            </a:r>
          </a:p>
          <a:p>
            <a:pPr marL="273050" indent="-273050">
              <a:buClrTx/>
            </a:pPr>
            <a:endParaRPr lang="cs-CZ" dirty="0"/>
          </a:p>
          <a:p>
            <a:pPr marL="273050" indent="-273050">
              <a:buClrTx/>
            </a:pPr>
            <a:r>
              <a:rPr lang="cs-CZ" dirty="0"/>
              <a:t>pěstovali hlavně obilí a luštěniny (hrách a čočku)</a:t>
            </a:r>
          </a:p>
          <a:p>
            <a:pPr marL="273050" indent="-273050">
              <a:buClrTx/>
            </a:pPr>
            <a:endParaRPr lang="cs-CZ" dirty="0"/>
          </a:p>
          <a:p>
            <a:pPr marL="273050" indent="-273050">
              <a:buClrTx/>
            </a:pPr>
            <a:r>
              <a:rPr lang="cs-CZ" dirty="0"/>
              <a:t>chovali dobytek a drůbež</a:t>
            </a:r>
          </a:p>
          <a:p>
            <a:pPr marL="273050" indent="-273050">
              <a:buClrTx/>
            </a:pPr>
            <a:endParaRPr lang="cs-CZ" dirty="0"/>
          </a:p>
          <a:p>
            <a:pPr marL="273050" indent="-273050">
              <a:buClrTx/>
            </a:pPr>
            <a:r>
              <a:rPr lang="cs-CZ" dirty="0"/>
              <a:t>věnovali se rybolovu</a:t>
            </a:r>
          </a:p>
          <a:p>
            <a:pPr marL="273050" indent="-273050">
              <a:buClrTx/>
            </a:pPr>
            <a:endParaRPr lang="cs-CZ" dirty="0"/>
          </a:p>
          <a:p>
            <a:pPr marL="273050" indent="-273050">
              <a:buClrTx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137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Slované - řemeslníci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Tx/>
              <a:buFont typeface="Arial" pitchFamily="34" charset="0"/>
              <a:buChar char="•"/>
            </a:pPr>
            <a:r>
              <a:rPr lang="cs-CZ" sz="3600" dirty="0"/>
              <a:t>vyráběli hliněné nádoby nejdříve rukama, později používali hrnčířský kruh</a:t>
            </a:r>
          </a:p>
          <a:p>
            <a:pPr marL="457200" indent="-457200">
              <a:buClrTx/>
              <a:buFont typeface="Arial" pitchFamily="34" charset="0"/>
              <a:buChar char="•"/>
            </a:pPr>
            <a:endParaRPr lang="cs-CZ" sz="3600" dirty="0"/>
          </a:p>
          <a:p>
            <a:pPr marL="457200" indent="-457200">
              <a:buClrTx/>
              <a:buFont typeface="Arial" pitchFamily="34" charset="0"/>
              <a:buChar char="•"/>
            </a:pPr>
            <a:r>
              <a:rPr lang="cs-CZ" sz="3600" dirty="0"/>
              <a:t>předli len a vlnu a z příze tkali látky</a:t>
            </a:r>
          </a:p>
          <a:p>
            <a:pPr marL="1014984" lvl="1" indent="-457200">
              <a:buClrTx/>
              <a:buFont typeface="Arial" pitchFamily="34" charset="0"/>
              <a:buChar char="•"/>
            </a:pPr>
            <a:endParaRPr lang="cs-CZ" sz="3600" dirty="0"/>
          </a:p>
          <a:p>
            <a:pPr marL="571500" indent="-571500">
              <a:buClrTx/>
              <a:buFont typeface="Arial" pitchFamily="34" charset="0"/>
              <a:buChar char="•"/>
            </a:pPr>
            <a:endParaRPr lang="cs-CZ" sz="3600" dirty="0"/>
          </a:p>
          <a:p>
            <a:pPr>
              <a:buClrTx/>
              <a:buFont typeface="Arial" pitchFamily="34" charset="0"/>
              <a:buChar char="•"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6335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Human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TC010113062[[fn=Lidský motiv]]</Template>
  <TotalTime>458</TotalTime>
  <Words>741</Words>
  <Application>Microsoft Office PowerPoint</Application>
  <PresentationFormat>Předvádění na obrazovce (4:3)</PresentationFormat>
  <Paragraphs>104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 2</vt:lpstr>
      <vt:lpstr>Human</vt:lpstr>
      <vt:lpstr>Osídlení Čech</vt:lpstr>
      <vt:lpstr>Keltové – doba bronzová a železná</vt:lpstr>
      <vt:lpstr>Keltové – doba bronzová a železná</vt:lpstr>
      <vt:lpstr>Keltové – doba bronzová a železná</vt:lpstr>
      <vt:lpstr>Germáni</vt:lpstr>
      <vt:lpstr>Slované</vt:lpstr>
      <vt:lpstr>Slované  - Sámova říše</vt:lpstr>
      <vt:lpstr>Slované - zemědělci</vt:lpstr>
      <vt:lpstr>Slované - řemeslníci</vt:lpstr>
      <vt:lpstr>Slované - obchodníci</vt:lpstr>
      <vt:lpstr>Náboženství Slovanů</vt:lpstr>
      <vt:lpstr>Obydlí Slovanů</vt:lpstr>
      <vt:lpstr>Obydlí Slovanů</vt:lpstr>
      <vt:lpstr>Prezentace aplikace PowerPoint</vt:lpstr>
      <vt:lpstr>Kontrolní otázky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Keltové, Germáni,Slované</dc:title>
  <dc:creator>Renata Florianová</dc:creator>
  <cp:lastModifiedBy>Mgr. Petr Pohnán</cp:lastModifiedBy>
  <cp:revision>41</cp:revision>
  <dcterms:created xsi:type="dcterms:W3CDTF">2012-06-10T09:25:15Z</dcterms:created>
  <dcterms:modified xsi:type="dcterms:W3CDTF">2020-11-27T11:38:07Z</dcterms:modified>
</cp:coreProperties>
</file>