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7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5D823-0D36-42D4-A954-00E96A89B4D5}" type="datetimeFigureOut">
              <a:rPr lang="cs-CZ" smtClean="0"/>
              <a:pPr/>
              <a:t>26.4.2020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BBFB5E-308F-4CFD-8D87-1EA1CD7C3EA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78235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Přetáhni červené přísudky do vět. Neukládej!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BFB5E-308F-4CFD-8D87-1EA1CD7C3EA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508037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Doplň červené podměty do vět. Neukládej!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BFB5E-308F-4CFD-8D87-1EA1CD7C3EA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516439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Přetáhni nad něj černou bublinku. Neukládej!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BFB5E-308F-4CFD-8D87-1EA1CD7C3EA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60814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Přetáhni nad něj černou bublinku. Neukládej!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BFB5E-308F-4CFD-8D87-1EA1CD7C3EA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60814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Nad přísudek  přetáhni černou bublinku, nad podmět přetáhni červenou bublinku.</a:t>
            </a:r>
            <a:r>
              <a:rPr lang="cs-CZ" baseline="0" dirty="0" smtClean="0"/>
              <a:t> Neukládej!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BFB5E-308F-4CFD-8D87-1EA1CD7C3EA8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608145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Doplň do rámečků </a:t>
            </a:r>
            <a:r>
              <a:rPr lang="cs-CZ" u="sng" dirty="0" smtClean="0"/>
              <a:t>i – y – a  </a:t>
            </a:r>
            <a:r>
              <a:rPr lang="cs-CZ" dirty="0" smtClean="0"/>
              <a:t>pomocí klávesnice nebo perem doprostřed  šestiúhelníku.</a:t>
            </a:r>
            <a:r>
              <a:rPr lang="cs-CZ" baseline="0" dirty="0" smtClean="0"/>
              <a:t> Zkontroluj si správnost pod šestiúhelníkem. Neukládej!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BFB5E-308F-4CFD-8D87-1EA1CD7C3EA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6818781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Doplň do rámečků </a:t>
            </a:r>
            <a:r>
              <a:rPr lang="cs-CZ" u="sng" dirty="0" smtClean="0"/>
              <a:t>i – y – a  </a:t>
            </a:r>
            <a:r>
              <a:rPr lang="cs-CZ" dirty="0" smtClean="0"/>
              <a:t>pomocí klávesnice nebo perem doprostřed  šestiúhelníku.</a:t>
            </a:r>
            <a:r>
              <a:rPr lang="cs-CZ" baseline="0" dirty="0" smtClean="0"/>
              <a:t> Zkontroluj si správnost pod šestiúhelníkem. Neukládej!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BFB5E-308F-4CFD-8D87-1EA1CD7C3EA8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6818781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Doplň do rámečků </a:t>
            </a:r>
            <a:r>
              <a:rPr lang="cs-CZ" u="sng" dirty="0" smtClean="0"/>
              <a:t>i – y – a  </a:t>
            </a:r>
            <a:r>
              <a:rPr lang="cs-CZ" dirty="0" smtClean="0"/>
              <a:t>pomocí klávesnice nebo perem doprostřed  šestiúhelníku.</a:t>
            </a:r>
            <a:r>
              <a:rPr lang="cs-CZ" baseline="0" dirty="0" smtClean="0"/>
              <a:t> Zkontroluj si správnost pod šestiúhelníkem. Neukládej!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BFB5E-308F-4CFD-8D87-1EA1CD7C3EA8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6818781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Doplň do rámečků </a:t>
            </a:r>
            <a:r>
              <a:rPr lang="cs-CZ" u="sng" dirty="0" smtClean="0"/>
              <a:t>i – y – a  </a:t>
            </a:r>
            <a:r>
              <a:rPr lang="cs-CZ" dirty="0" smtClean="0"/>
              <a:t>pomocí klávesnice nebo perem doprostřed  šestiúhelníku.</a:t>
            </a:r>
            <a:r>
              <a:rPr lang="cs-CZ" baseline="0" dirty="0" smtClean="0"/>
              <a:t> Zkontroluj si správnost pod šestiúhelníkem. </a:t>
            </a:r>
            <a:r>
              <a:rPr lang="cs-CZ" baseline="0" smtClean="0"/>
              <a:t>Neukládej!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BFB5E-308F-4CFD-8D87-1EA1CD7C3EA8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681878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26.4.2020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Podmět a přísudek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19458" name="Picture 2" descr="97880735327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785926"/>
            <a:ext cx="3300417" cy="47317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  <a:solidFill>
            <a:schemeClr val="bg1">
              <a:lumMod val="75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Shoda přísudku s několikanásobným podmětem</a:t>
            </a:r>
            <a:endParaRPr lang="cs-CZ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10015543"/>
              </p:ext>
            </p:extLst>
          </p:nvPr>
        </p:nvGraphicFramePr>
        <p:xfrm>
          <a:off x="1382718" y="1604907"/>
          <a:ext cx="6096000" cy="5259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endParaRPr lang="cs-CZ" sz="2000" dirty="0" smtClean="0"/>
                    </a:p>
                    <a:p>
                      <a:r>
                        <a:rPr lang="cs-CZ" sz="2000" dirty="0" smtClean="0">
                          <a:solidFill>
                            <a:srgbClr val="FF0000"/>
                          </a:solidFill>
                        </a:rPr>
                        <a:t>Muži, ženy i děti odjel  i      na slavnost.</a:t>
                      </a:r>
                      <a:endParaRPr lang="cs-CZ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2000" dirty="0" smtClean="0"/>
                    </a:p>
                    <a:p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Prkna a klády ležel   y     u pily.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Krávy i telata odpočíval   y     ve stínu.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18037">
                <a:tc>
                  <a:txBody>
                    <a:bodyPr/>
                    <a:lstStyle/>
                    <a:p>
                      <a:endParaRPr lang="cs-CZ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Chlapci a děvčata vesele zpíval   i     .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2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Květy růží i poupata zvadl   y     suchem.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2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Kachny a káčata plaval   y      na rybníce.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2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V zahrádce dozrál   y     jahody, angrešt a rybíz.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20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Šestiúhelník 12"/>
          <p:cNvSpPr/>
          <p:nvPr/>
        </p:nvSpPr>
        <p:spPr>
          <a:xfrm>
            <a:off x="3849071" y="2042394"/>
            <a:ext cx="360040" cy="360040"/>
          </a:xfrm>
          <a:prstGeom prst="hexagon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8" name="Šestiúhelník 17"/>
          <p:cNvSpPr/>
          <p:nvPr/>
        </p:nvSpPr>
        <p:spPr>
          <a:xfrm>
            <a:off x="3477714" y="2672674"/>
            <a:ext cx="360040" cy="360040"/>
          </a:xfrm>
          <a:prstGeom prst="hexagon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9" name="Šestiúhelník 18"/>
          <p:cNvSpPr/>
          <p:nvPr/>
        </p:nvSpPr>
        <p:spPr>
          <a:xfrm>
            <a:off x="4427984" y="3933056"/>
            <a:ext cx="360040" cy="360040"/>
          </a:xfrm>
          <a:prstGeom prst="hexagon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0" name="Šestiúhelník 19"/>
          <p:cNvSpPr/>
          <p:nvPr/>
        </p:nvSpPr>
        <p:spPr>
          <a:xfrm>
            <a:off x="3669453" y="3371462"/>
            <a:ext cx="360040" cy="360040"/>
          </a:xfrm>
          <a:prstGeom prst="hexagon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1" name="Šestiúhelník 20"/>
          <p:cNvSpPr/>
          <p:nvPr/>
        </p:nvSpPr>
        <p:spPr>
          <a:xfrm>
            <a:off x="4209111" y="4725144"/>
            <a:ext cx="360040" cy="360040"/>
          </a:xfrm>
          <a:prstGeom prst="hexagon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2" name="Šestiúhelník 21"/>
          <p:cNvSpPr/>
          <p:nvPr/>
        </p:nvSpPr>
        <p:spPr>
          <a:xfrm>
            <a:off x="3862182" y="5445224"/>
            <a:ext cx="360040" cy="360040"/>
          </a:xfrm>
          <a:prstGeom prst="hexagon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Šestiúhelník 10"/>
          <p:cNvSpPr/>
          <p:nvPr/>
        </p:nvSpPr>
        <p:spPr>
          <a:xfrm>
            <a:off x="3405081" y="6150771"/>
            <a:ext cx="360040" cy="360040"/>
          </a:xfrm>
          <a:prstGeom prst="hexagon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029799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Doplň přísudek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686377" y="6093296"/>
            <a:ext cx="1656184" cy="504056"/>
          </a:xfrm>
          <a:prstGeom prst="rect">
            <a:avLst/>
          </a:prstGeom>
          <a:solidFill>
            <a:srgbClr val="FF00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žloutne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3651" y="4397891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Na podzim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882280" y="6093296"/>
            <a:ext cx="1656184" cy="504056"/>
          </a:xfrm>
          <a:prstGeom prst="rect">
            <a:avLst/>
          </a:prstGeom>
          <a:solidFill>
            <a:srgbClr val="FF00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</a:t>
            </a:r>
            <a:r>
              <a:rPr lang="cs-CZ" dirty="0" smtClean="0"/>
              <a:t>eublíží.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2555776" y="2042894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zima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11560" y="2042894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Veverce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13651" y="3645024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Na polích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115616" y="6093296"/>
            <a:ext cx="1656184" cy="504056"/>
          </a:xfrm>
          <a:prstGeom prst="rect">
            <a:avLst/>
          </a:prstGeom>
          <a:solidFill>
            <a:srgbClr val="FF00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dozrávají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6012160" y="3717032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brambory.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4183235" y="2852936"/>
            <a:ext cx="1949152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z pěkného počasí.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6480212" y="6139365"/>
            <a:ext cx="1656184" cy="504056"/>
          </a:xfrm>
          <a:prstGeom prst="rect">
            <a:avLst/>
          </a:prstGeom>
          <a:solidFill>
            <a:srgbClr val="FF00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</a:t>
            </a:r>
            <a:r>
              <a:rPr lang="cs-CZ" dirty="0" smtClean="0"/>
              <a:t>e radovalo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611560" y="2852936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Město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4211960" y="4396853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l</a:t>
            </a:r>
            <a:r>
              <a:rPr lang="cs-CZ" dirty="0" smtClean="0">
                <a:solidFill>
                  <a:srgbClr val="FF0000"/>
                </a:solidFill>
              </a:rPr>
              <a:t>istí.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4211960" y="3717032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n</a:t>
            </a:r>
            <a:r>
              <a:rPr lang="cs-CZ" dirty="0" smtClean="0">
                <a:solidFill>
                  <a:srgbClr val="FF0000"/>
                </a:solidFill>
              </a:rPr>
              <a:t>a podzim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43325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Doplň podmět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67544" y="6266145"/>
            <a:ext cx="1656184" cy="504056"/>
          </a:xfrm>
          <a:prstGeom prst="rect">
            <a:avLst/>
          </a:prstGeom>
          <a:solidFill>
            <a:srgbClr val="FF00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Přátelé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339752" y="4378884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m</a:t>
            </a:r>
            <a:r>
              <a:rPr lang="cs-CZ" dirty="0" smtClean="0">
                <a:solidFill>
                  <a:srgbClr val="FF0000"/>
                </a:solidFill>
              </a:rPr>
              <a:t>i vždy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646808" y="6266145"/>
            <a:ext cx="1656184" cy="504056"/>
          </a:xfrm>
          <a:prstGeom prst="rect">
            <a:avLst/>
          </a:prstGeom>
          <a:solidFill>
            <a:srgbClr val="FF00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Dívky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2339752" y="1980430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s</a:t>
            </a:r>
            <a:r>
              <a:rPr lang="cs-CZ" dirty="0" smtClean="0">
                <a:solidFill>
                  <a:srgbClr val="FF0000"/>
                </a:solidFill>
              </a:rPr>
              <a:t>i hrají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211960" y="1980430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s</a:t>
            </a:r>
            <a:r>
              <a:rPr lang="cs-CZ" dirty="0" smtClean="0">
                <a:solidFill>
                  <a:srgbClr val="FF0000"/>
                </a:solidFill>
              </a:rPr>
              <a:t> panenkami.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2339752" y="3661198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zase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2550453" y="6266145"/>
            <a:ext cx="1656184" cy="504056"/>
          </a:xfrm>
          <a:prstGeom prst="rect">
            <a:avLst/>
          </a:prstGeom>
          <a:solidFill>
            <a:srgbClr val="FF00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Lampy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4179466" y="2712073"/>
            <a:ext cx="2590869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o</a:t>
            </a:r>
            <a:r>
              <a:rPr lang="cs-CZ" dirty="0" smtClean="0">
                <a:solidFill>
                  <a:srgbClr val="FF0000"/>
                </a:solidFill>
              </a:rPr>
              <a:t>říšky, šišky a houby.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6660232" y="6266145"/>
            <a:ext cx="1656184" cy="504056"/>
          </a:xfrm>
          <a:prstGeom prst="rect">
            <a:avLst/>
          </a:prstGeom>
          <a:solidFill>
            <a:srgbClr val="FF00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Veverka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2339752" y="2712073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mlsá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4179466" y="4378884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pomohou.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4179466" y="3661198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p</a:t>
            </a:r>
            <a:r>
              <a:rPr lang="cs-CZ" dirty="0" smtClean="0">
                <a:solidFill>
                  <a:srgbClr val="FF0000"/>
                </a:solidFill>
              </a:rPr>
              <a:t>řestaly svítit.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53191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Urči podmět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221164" y="6320736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vejce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063326" y="2687314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p</a:t>
            </a:r>
            <a:r>
              <a:rPr lang="cs-CZ" dirty="0" smtClean="0">
                <a:solidFill>
                  <a:srgbClr val="FF0000"/>
                </a:solidFill>
              </a:rPr>
              <a:t>otok.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167370" y="2636912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kličkoval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243743" y="5060675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Bruslení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243743" y="2636912"/>
            <a:ext cx="1656183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M</a:t>
            </a:r>
            <a:r>
              <a:rPr lang="cs-CZ" dirty="0" smtClean="0">
                <a:solidFill>
                  <a:srgbClr val="FF0000"/>
                </a:solidFill>
              </a:rPr>
              <a:t>ezi vrbami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4148336" y="6320736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s</a:t>
            </a:r>
            <a:r>
              <a:rPr lang="cs-CZ" dirty="0" smtClean="0">
                <a:solidFill>
                  <a:srgbClr val="FF0000"/>
                </a:solidFill>
              </a:rPr>
              <a:t>e špatně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2186206" y="5060675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n</a:t>
            </a:r>
            <a:r>
              <a:rPr lang="cs-CZ" dirty="0" smtClean="0">
                <a:solidFill>
                  <a:srgbClr val="FF0000"/>
                </a:solidFill>
              </a:rPr>
              <a:t>a rybníku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Oválný popisek 2"/>
          <p:cNvSpPr/>
          <p:nvPr/>
        </p:nvSpPr>
        <p:spPr>
          <a:xfrm>
            <a:off x="7621875" y="1529370"/>
            <a:ext cx="1440160" cy="360040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podmět</a:t>
            </a:r>
            <a:endParaRPr lang="cs-CZ" dirty="0"/>
          </a:p>
        </p:txBody>
      </p:sp>
      <p:sp>
        <p:nvSpPr>
          <p:cNvPr id="19" name="Obdélník 18"/>
          <p:cNvSpPr/>
          <p:nvPr/>
        </p:nvSpPr>
        <p:spPr>
          <a:xfrm>
            <a:off x="5868144" y="3869865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přísloví.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3995936" y="3883378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lidová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2161385" y="3850101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znají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287524" y="3825729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Žáci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5876915" y="5089819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bezpečné.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4082244" y="5059737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není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6007282" y="6320736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l</a:t>
            </a:r>
            <a:r>
              <a:rPr lang="cs-CZ" dirty="0" smtClean="0">
                <a:solidFill>
                  <a:srgbClr val="FF0000"/>
                </a:solidFill>
              </a:rPr>
              <a:t>oupou.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287524" y="6353944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Čerstvá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8" name="Oválný popisek 27"/>
          <p:cNvSpPr/>
          <p:nvPr/>
        </p:nvSpPr>
        <p:spPr>
          <a:xfrm>
            <a:off x="7621875" y="2041810"/>
            <a:ext cx="1440160" cy="360040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podmět</a:t>
            </a:r>
            <a:endParaRPr lang="cs-CZ" dirty="0"/>
          </a:p>
        </p:txBody>
      </p:sp>
      <p:sp>
        <p:nvSpPr>
          <p:cNvPr id="29" name="Oválný popisek 28"/>
          <p:cNvSpPr/>
          <p:nvPr/>
        </p:nvSpPr>
        <p:spPr>
          <a:xfrm>
            <a:off x="7533099" y="2579302"/>
            <a:ext cx="1440160" cy="360040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podmět</a:t>
            </a:r>
            <a:endParaRPr lang="cs-CZ" dirty="0"/>
          </a:p>
        </p:txBody>
      </p:sp>
      <p:sp>
        <p:nvSpPr>
          <p:cNvPr id="30" name="Oválný popisek 29"/>
          <p:cNvSpPr/>
          <p:nvPr/>
        </p:nvSpPr>
        <p:spPr>
          <a:xfrm>
            <a:off x="7621875" y="3140968"/>
            <a:ext cx="1440160" cy="360040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podmět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1920466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Urči přísudek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221164" y="6320736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vejce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063326" y="2687314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p</a:t>
            </a:r>
            <a:r>
              <a:rPr lang="cs-CZ" dirty="0" smtClean="0">
                <a:solidFill>
                  <a:srgbClr val="FF0000"/>
                </a:solidFill>
              </a:rPr>
              <a:t>otok.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167370" y="2636912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kličkoval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243743" y="5060675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Bruslení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243743" y="2636912"/>
            <a:ext cx="1656183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M</a:t>
            </a:r>
            <a:r>
              <a:rPr lang="cs-CZ" dirty="0" smtClean="0">
                <a:solidFill>
                  <a:srgbClr val="FF0000"/>
                </a:solidFill>
              </a:rPr>
              <a:t>ezi vrbami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4148336" y="6320736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s</a:t>
            </a:r>
            <a:r>
              <a:rPr lang="cs-CZ" dirty="0" smtClean="0">
                <a:solidFill>
                  <a:srgbClr val="FF0000"/>
                </a:solidFill>
              </a:rPr>
              <a:t>e špatně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2186206" y="5060675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n</a:t>
            </a:r>
            <a:r>
              <a:rPr lang="cs-CZ" dirty="0" smtClean="0">
                <a:solidFill>
                  <a:srgbClr val="FF0000"/>
                </a:solidFill>
              </a:rPr>
              <a:t>a rybníku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Oválný popisek 2"/>
          <p:cNvSpPr/>
          <p:nvPr/>
        </p:nvSpPr>
        <p:spPr>
          <a:xfrm>
            <a:off x="7621875" y="1529370"/>
            <a:ext cx="1440160" cy="360040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přísudek</a:t>
            </a:r>
            <a:endParaRPr lang="cs-CZ" dirty="0"/>
          </a:p>
        </p:txBody>
      </p:sp>
      <p:sp>
        <p:nvSpPr>
          <p:cNvPr id="19" name="Obdélník 18"/>
          <p:cNvSpPr/>
          <p:nvPr/>
        </p:nvSpPr>
        <p:spPr>
          <a:xfrm>
            <a:off x="5868144" y="3869865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přísloví.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3995936" y="3883378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lidová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2161385" y="3850101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znají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287524" y="3825729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Žáci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5876915" y="5089819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bezpečné.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4082244" y="5059737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není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6007282" y="6320736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l</a:t>
            </a:r>
            <a:r>
              <a:rPr lang="cs-CZ" dirty="0" smtClean="0">
                <a:solidFill>
                  <a:srgbClr val="FF0000"/>
                </a:solidFill>
              </a:rPr>
              <a:t>oupou.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287524" y="6353944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Čerstvá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7" name="Oválný popisek 26"/>
          <p:cNvSpPr/>
          <p:nvPr/>
        </p:nvSpPr>
        <p:spPr>
          <a:xfrm>
            <a:off x="7777775" y="2960948"/>
            <a:ext cx="1440160" cy="360040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přísudek</a:t>
            </a:r>
            <a:endParaRPr lang="cs-CZ" dirty="0"/>
          </a:p>
        </p:txBody>
      </p:sp>
      <p:sp>
        <p:nvSpPr>
          <p:cNvPr id="31" name="Oválný popisek 30"/>
          <p:cNvSpPr/>
          <p:nvPr/>
        </p:nvSpPr>
        <p:spPr>
          <a:xfrm>
            <a:off x="7703840" y="1989354"/>
            <a:ext cx="1440160" cy="360040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přísudek</a:t>
            </a:r>
            <a:endParaRPr lang="cs-CZ" dirty="0"/>
          </a:p>
        </p:txBody>
      </p:sp>
      <p:sp>
        <p:nvSpPr>
          <p:cNvPr id="32" name="Oválný popisek 31"/>
          <p:cNvSpPr/>
          <p:nvPr/>
        </p:nvSpPr>
        <p:spPr>
          <a:xfrm>
            <a:off x="7734636" y="2492155"/>
            <a:ext cx="1440160" cy="360040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přísudek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1278489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Urči</a:t>
            </a:r>
            <a:r>
              <a:rPr lang="cs-CZ" dirty="0" smtClean="0">
                <a:solidFill>
                  <a:srgbClr val="FF0000"/>
                </a:solidFill>
              </a:rPr>
              <a:t> podmět </a:t>
            </a:r>
            <a:r>
              <a:rPr lang="cs-CZ" dirty="0" smtClean="0">
                <a:solidFill>
                  <a:schemeClr val="bg1"/>
                </a:solidFill>
              </a:rPr>
              <a:t>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přísudek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221164" y="6320736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spadly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063326" y="2687314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vysoko.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167370" y="2636912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stoupá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287524" y="5060675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Silný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287524" y="2636912"/>
            <a:ext cx="1656183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Letadlo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4148336" y="6320736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Pavlovi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2186206" y="5060675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led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Oválný popisek 2"/>
          <p:cNvSpPr/>
          <p:nvPr/>
        </p:nvSpPr>
        <p:spPr>
          <a:xfrm>
            <a:off x="7621875" y="1529370"/>
            <a:ext cx="1440160" cy="360040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přísudek</a:t>
            </a:r>
            <a:endParaRPr lang="cs-CZ" dirty="0"/>
          </a:p>
        </p:txBody>
      </p:sp>
      <p:sp>
        <p:nvSpPr>
          <p:cNvPr id="19" name="Obdélník 18"/>
          <p:cNvSpPr/>
          <p:nvPr/>
        </p:nvSpPr>
        <p:spPr>
          <a:xfrm>
            <a:off x="5868144" y="3869865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p</a:t>
            </a:r>
            <a:r>
              <a:rPr lang="cs-CZ" dirty="0" smtClean="0">
                <a:solidFill>
                  <a:srgbClr val="FF0000"/>
                </a:solidFill>
              </a:rPr>
              <a:t>o řece?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3995936" y="3883378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labuť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2161385" y="3850101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vzácná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287524" y="3825729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Plula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5876915" y="5089819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n</a:t>
            </a:r>
            <a:r>
              <a:rPr lang="cs-CZ" dirty="0" smtClean="0">
                <a:solidFill>
                  <a:srgbClr val="FF0000"/>
                </a:solidFill>
              </a:rPr>
              <a:t>eprorazí.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4082244" y="5059737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bota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6007282" y="6320736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d</a:t>
            </a:r>
            <a:r>
              <a:rPr lang="cs-CZ" dirty="0" smtClean="0">
                <a:solidFill>
                  <a:srgbClr val="FF0000"/>
                </a:solidFill>
              </a:rPr>
              <a:t>o potoka.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287524" y="6353944"/>
            <a:ext cx="165618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Klíče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7" name="Oválný popisek 26"/>
          <p:cNvSpPr/>
          <p:nvPr/>
        </p:nvSpPr>
        <p:spPr>
          <a:xfrm>
            <a:off x="6198863" y="2888940"/>
            <a:ext cx="1440160" cy="360040"/>
          </a:xfrm>
          <a:prstGeom prst="wedgeEllipse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podmět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1" name="Oválný popisek 30"/>
          <p:cNvSpPr/>
          <p:nvPr/>
        </p:nvSpPr>
        <p:spPr>
          <a:xfrm>
            <a:off x="7703840" y="1989354"/>
            <a:ext cx="1440160" cy="360040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přísudek</a:t>
            </a:r>
            <a:endParaRPr lang="cs-CZ" dirty="0"/>
          </a:p>
        </p:txBody>
      </p:sp>
      <p:sp>
        <p:nvSpPr>
          <p:cNvPr id="32" name="Oválný popisek 31"/>
          <p:cNvSpPr/>
          <p:nvPr/>
        </p:nvSpPr>
        <p:spPr>
          <a:xfrm>
            <a:off x="7734636" y="2492155"/>
            <a:ext cx="1440160" cy="360040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přísudek</a:t>
            </a:r>
            <a:endParaRPr lang="cs-CZ" dirty="0"/>
          </a:p>
        </p:txBody>
      </p:sp>
      <p:sp>
        <p:nvSpPr>
          <p:cNvPr id="28" name="Oválný popisek 27"/>
          <p:cNvSpPr/>
          <p:nvPr/>
        </p:nvSpPr>
        <p:spPr>
          <a:xfrm>
            <a:off x="6161689" y="2456892"/>
            <a:ext cx="1440160" cy="360040"/>
          </a:xfrm>
          <a:prstGeom prst="wedgeEllipse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podmět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29" name="Oválný popisek 28"/>
          <p:cNvSpPr/>
          <p:nvPr/>
        </p:nvSpPr>
        <p:spPr>
          <a:xfrm>
            <a:off x="6084168" y="1968915"/>
            <a:ext cx="1440160" cy="360040"/>
          </a:xfrm>
          <a:prstGeom prst="wedgeEllipse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podmět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0" name="Oválný popisek 29"/>
          <p:cNvSpPr/>
          <p:nvPr/>
        </p:nvSpPr>
        <p:spPr>
          <a:xfrm>
            <a:off x="6007282" y="1529370"/>
            <a:ext cx="1440160" cy="360040"/>
          </a:xfrm>
          <a:prstGeom prst="wedgeEllipse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podmět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3" name="Oválný popisek 32"/>
          <p:cNvSpPr/>
          <p:nvPr/>
        </p:nvSpPr>
        <p:spPr>
          <a:xfrm>
            <a:off x="7734636" y="3018056"/>
            <a:ext cx="1440160" cy="360040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přísudek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8800370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Shoda přísudku s podmětem</a:t>
            </a:r>
            <a:endParaRPr lang="cs-CZ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44212173"/>
              </p:ext>
            </p:extLst>
          </p:nvPr>
        </p:nvGraphicFramePr>
        <p:xfrm>
          <a:off x="1524000" y="1397000"/>
          <a:ext cx="60960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endParaRPr lang="cs-CZ" sz="2000" dirty="0" smtClean="0"/>
                    </a:p>
                    <a:p>
                      <a:r>
                        <a:rPr lang="cs-CZ" sz="2000" dirty="0" smtClean="0">
                          <a:solidFill>
                            <a:srgbClr val="FF0000"/>
                          </a:solidFill>
                        </a:rPr>
                        <a:t>Kdysi se v naší zemi rozkládal  y     nekonečné pralesy.</a:t>
                      </a:r>
                      <a:endParaRPr lang="cs-CZ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2000" dirty="0" smtClean="0"/>
                    </a:p>
                    <a:p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Psi se zatoulal  i      až do lesa.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cs-CZ" sz="2000" b="1" baseline="0" dirty="0" smtClean="0">
                          <a:solidFill>
                            <a:srgbClr val="FF0000"/>
                          </a:solidFill>
                        </a:rPr>
                        <a:t> bouřce padal y      i velké duby.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07432">
                <a:tc>
                  <a:txBody>
                    <a:bodyPr/>
                    <a:lstStyle/>
                    <a:p>
                      <a:endParaRPr lang="cs-CZ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Keře</a:t>
                      </a:r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  tvořil  y      pěkný živý plot.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2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Letadla  vzlétl</a:t>
                      </a:r>
                      <a:r>
                        <a:rPr lang="cs-CZ" sz="2000" b="1" baseline="0" dirty="0" smtClean="0">
                          <a:solidFill>
                            <a:srgbClr val="FF0000"/>
                          </a:solidFill>
                        </a:rPr>
                        <a:t>  a     z rozsáhlého letiště.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Kameny překážel  y       v cestě.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2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Kohouti se ozval  i       brzy ráno.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Návštěvníci</a:t>
                      </a:r>
                      <a:r>
                        <a:rPr lang="cs-CZ" sz="2000" b="1" baseline="0" dirty="0" smtClean="0">
                          <a:solidFill>
                            <a:srgbClr val="FF0000"/>
                          </a:solidFill>
                        </a:rPr>
                        <a:t> divadla se oblékl  i       do svátečního.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Šestiúhelník 12"/>
          <p:cNvSpPr/>
          <p:nvPr/>
        </p:nvSpPr>
        <p:spPr>
          <a:xfrm>
            <a:off x="4716016" y="1726166"/>
            <a:ext cx="360040" cy="360040"/>
          </a:xfrm>
          <a:prstGeom prst="hexagon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4" name="Šestiúhelník 13"/>
          <p:cNvSpPr/>
          <p:nvPr/>
        </p:nvSpPr>
        <p:spPr>
          <a:xfrm>
            <a:off x="3219588" y="3020121"/>
            <a:ext cx="360040" cy="360040"/>
          </a:xfrm>
          <a:prstGeom prst="hexagon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5" name="Šestiúhelník 14"/>
          <p:cNvSpPr/>
          <p:nvPr/>
        </p:nvSpPr>
        <p:spPr>
          <a:xfrm>
            <a:off x="2738710" y="3717032"/>
            <a:ext cx="360040" cy="360040"/>
          </a:xfrm>
          <a:prstGeom prst="hexagon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6" name="Šestiúhelník 15"/>
          <p:cNvSpPr/>
          <p:nvPr/>
        </p:nvSpPr>
        <p:spPr>
          <a:xfrm>
            <a:off x="3131840" y="4462487"/>
            <a:ext cx="360040" cy="360040"/>
          </a:xfrm>
          <a:prstGeom prst="hexagon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7" name="Šestiúhelník 16"/>
          <p:cNvSpPr/>
          <p:nvPr/>
        </p:nvSpPr>
        <p:spPr>
          <a:xfrm>
            <a:off x="3491880" y="5085184"/>
            <a:ext cx="360040" cy="360040"/>
          </a:xfrm>
          <a:prstGeom prst="hexagon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8" name="Šestiúhelník 17"/>
          <p:cNvSpPr/>
          <p:nvPr/>
        </p:nvSpPr>
        <p:spPr>
          <a:xfrm>
            <a:off x="3399608" y="5805264"/>
            <a:ext cx="360040" cy="360040"/>
          </a:xfrm>
          <a:prstGeom prst="hexagon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9" name="Šestiúhelník 18"/>
          <p:cNvSpPr/>
          <p:nvPr/>
        </p:nvSpPr>
        <p:spPr>
          <a:xfrm>
            <a:off x="4703787" y="6497960"/>
            <a:ext cx="360040" cy="360040"/>
          </a:xfrm>
          <a:prstGeom prst="hexagon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0" name="Šestiúhelník 19"/>
          <p:cNvSpPr/>
          <p:nvPr/>
        </p:nvSpPr>
        <p:spPr>
          <a:xfrm>
            <a:off x="3131840" y="2342243"/>
            <a:ext cx="360040" cy="360040"/>
          </a:xfrm>
          <a:prstGeom prst="hexagon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6274518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  <a:solidFill>
            <a:srgbClr val="FF0000"/>
          </a:solidFill>
        </p:spPr>
        <p:txBody>
          <a:bodyPr/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Shoda přísudku s podmětem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53822589"/>
              </p:ext>
            </p:extLst>
          </p:nvPr>
        </p:nvGraphicFramePr>
        <p:xfrm>
          <a:off x="1524000" y="1397000"/>
          <a:ext cx="60960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endParaRPr lang="cs-CZ" sz="2000" dirty="0" smtClean="0"/>
                    </a:p>
                    <a:p>
                      <a:r>
                        <a:rPr lang="cs-CZ" sz="2000" dirty="0" smtClean="0">
                          <a:solidFill>
                            <a:srgbClr val="FF0000"/>
                          </a:solidFill>
                        </a:rPr>
                        <a:t>Sluneční</a:t>
                      </a:r>
                      <a:r>
                        <a:rPr lang="cs-CZ" sz="2000" baseline="0" dirty="0" smtClean="0">
                          <a:solidFill>
                            <a:srgbClr val="FF0000"/>
                          </a:solidFill>
                        </a:rPr>
                        <a:t> paprsky probudil  y     vesnici.</a:t>
                      </a:r>
                      <a:endParaRPr lang="cs-CZ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2000" dirty="0" smtClean="0"/>
                    </a:p>
                    <a:p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Slepice zakdákal  y     a husy zakejhal  y    .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Psi</a:t>
                      </a:r>
                      <a:r>
                        <a:rPr lang="cs-CZ" b="1" baseline="0" dirty="0" smtClean="0">
                          <a:solidFill>
                            <a:srgbClr val="FF0000"/>
                          </a:solidFill>
                        </a:rPr>
                        <a:t> zavrčel  i      a zaštěkal  i     .</a:t>
                      </a:r>
                      <a:endParaRPr lang="cs-CZ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07432">
                <a:tc>
                  <a:txBody>
                    <a:bodyPr/>
                    <a:lstStyle/>
                    <a:p>
                      <a:endParaRPr lang="cs-CZ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V </a:t>
                      </a:r>
                      <a:r>
                        <a:rPr lang="cs-CZ" b="1" dirty="0" err="1" smtClean="0">
                          <a:solidFill>
                            <a:srgbClr val="FF0000"/>
                          </a:solidFill>
                        </a:rPr>
                        <a:t>kravíně</a:t>
                      </a:r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 zabučel  y        krávy.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2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Také kozy zamečel</a:t>
                      </a:r>
                      <a:r>
                        <a:rPr lang="cs-CZ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 y     a prasata zachrochtal   a    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2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Děvčata sypal   a      drůbeži zrní.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2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Šedé mraky se protrhal  y     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2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Okna se zaleskl  a     v paprscích podzimního slunce.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Šestiúhelník 12"/>
          <p:cNvSpPr/>
          <p:nvPr/>
        </p:nvSpPr>
        <p:spPr>
          <a:xfrm>
            <a:off x="4427984" y="1726166"/>
            <a:ext cx="360040" cy="360040"/>
          </a:xfrm>
          <a:prstGeom prst="hexagon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4" name="Šestiúhelník 13"/>
          <p:cNvSpPr/>
          <p:nvPr/>
        </p:nvSpPr>
        <p:spPr>
          <a:xfrm>
            <a:off x="5508104" y="2387178"/>
            <a:ext cx="360040" cy="360040"/>
          </a:xfrm>
          <a:prstGeom prst="hexagon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5" name="Šestiúhelník 14"/>
          <p:cNvSpPr/>
          <p:nvPr/>
        </p:nvSpPr>
        <p:spPr>
          <a:xfrm>
            <a:off x="2627784" y="2996952"/>
            <a:ext cx="360040" cy="360040"/>
          </a:xfrm>
          <a:prstGeom prst="hexagon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6" name="Šestiúhelník 15"/>
          <p:cNvSpPr/>
          <p:nvPr/>
        </p:nvSpPr>
        <p:spPr>
          <a:xfrm>
            <a:off x="6365036" y="4348107"/>
            <a:ext cx="360040" cy="360040"/>
          </a:xfrm>
          <a:prstGeom prst="hexagon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7" name="Šestiúhelník 16"/>
          <p:cNvSpPr/>
          <p:nvPr/>
        </p:nvSpPr>
        <p:spPr>
          <a:xfrm>
            <a:off x="4070678" y="5769260"/>
            <a:ext cx="360040" cy="360040"/>
          </a:xfrm>
          <a:prstGeom prst="hexagon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8" name="Šestiúhelník 17"/>
          <p:cNvSpPr/>
          <p:nvPr/>
        </p:nvSpPr>
        <p:spPr>
          <a:xfrm>
            <a:off x="3164911" y="5071491"/>
            <a:ext cx="360040" cy="360040"/>
          </a:xfrm>
          <a:prstGeom prst="hexagon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9" name="Šestiúhelník 18"/>
          <p:cNvSpPr/>
          <p:nvPr/>
        </p:nvSpPr>
        <p:spPr>
          <a:xfrm>
            <a:off x="3293502" y="6497960"/>
            <a:ext cx="360040" cy="360040"/>
          </a:xfrm>
          <a:prstGeom prst="hexagon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0" name="Šestiúhelník 19"/>
          <p:cNvSpPr/>
          <p:nvPr/>
        </p:nvSpPr>
        <p:spPr>
          <a:xfrm>
            <a:off x="3409217" y="2380613"/>
            <a:ext cx="360040" cy="360040"/>
          </a:xfrm>
          <a:prstGeom prst="hexagon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Šestiúhelník 11"/>
          <p:cNvSpPr/>
          <p:nvPr/>
        </p:nvSpPr>
        <p:spPr>
          <a:xfrm>
            <a:off x="4045982" y="3024831"/>
            <a:ext cx="360040" cy="360040"/>
          </a:xfrm>
          <a:prstGeom prst="hexagon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2" name="Šestiúhelník 21"/>
          <p:cNvSpPr/>
          <p:nvPr/>
        </p:nvSpPr>
        <p:spPr>
          <a:xfrm>
            <a:off x="3344931" y="3655584"/>
            <a:ext cx="360040" cy="360040"/>
          </a:xfrm>
          <a:prstGeom prst="hexagon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4" name="Šestiúhelník 23"/>
          <p:cNvSpPr/>
          <p:nvPr/>
        </p:nvSpPr>
        <p:spPr>
          <a:xfrm>
            <a:off x="3575947" y="4455978"/>
            <a:ext cx="360040" cy="360040"/>
          </a:xfrm>
          <a:prstGeom prst="hexagon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9590250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  <a:solidFill>
            <a:schemeClr val="bg1">
              <a:lumMod val="75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Shoda přísudku s několikanásobným podmětem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98567945"/>
              </p:ext>
            </p:extLst>
          </p:nvPr>
        </p:nvGraphicFramePr>
        <p:xfrm>
          <a:off x="1382718" y="1604907"/>
          <a:ext cx="60960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endParaRPr lang="cs-CZ" sz="2000" dirty="0" smtClean="0"/>
                    </a:p>
                    <a:p>
                      <a:r>
                        <a:rPr lang="cs-CZ" sz="2000" dirty="0" smtClean="0">
                          <a:solidFill>
                            <a:srgbClr val="FF0000"/>
                          </a:solidFill>
                        </a:rPr>
                        <a:t>Mouchy a  komáři štípal  i     .</a:t>
                      </a:r>
                      <a:endParaRPr lang="cs-CZ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2000" dirty="0" smtClean="0"/>
                    </a:p>
                    <a:p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Zahradníci a květiny čekal  i     na déšť.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Psi a kočky se vyhříval  i      na slunci.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07432">
                <a:tc>
                  <a:txBody>
                    <a:bodyPr/>
                    <a:lstStyle/>
                    <a:p>
                      <a:endParaRPr lang="cs-CZ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Kohouti a slepice se popelil  i        na cestě.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2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Dědeček a babička seděl  i      ve</a:t>
                      </a:r>
                      <a:r>
                        <a:rPr lang="cs-CZ" sz="2000" b="1" baseline="0" dirty="0" smtClean="0">
                          <a:solidFill>
                            <a:srgbClr val="FF0000"/>
                          </a:solidFill>
                        </a:rPr>
                        <a:t> stínu.</a:t>
                      </a:r>
                      <a:endParaRPr lang="cs-CZ" sz="20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2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Sousedé i sousedky se chystal  i       do města.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2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Synové, dcera a vnukové navštívil  i     dědečka.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20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Šestiúhelník 12"/>
          <p:cNvSpPr/>
          <p:nvPr/>
        </p:nvSpPr>
        <p:spPr>
          <a:xfrm>
            <a:off x="4067944" y="1950114"/>
            <a:ext cx="360040" cy="360040"/>
          </a:xfrm>
          <a:prstGeom prst="hexagon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6" name="Šestiúhelník 15"/>
          <p:cNvSpPr/>
          <p:nvPr/>
        </p:nvSpPr>
        <p:spPr>
          <a:xfrm>
            <a:off x="4129556" y="4589265"/>
            <a:ext cx="360040" cy="360040"/>
          </a:xfrm>
          <a:prstGeom prst="hexagon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8" name="Šestiúhelník 17"/>
          <p:cNvSpPr/>
          <p:nvPr/>
        </p:nvSpPr>
        <p:spPr>
          <a:xfrm>
            <a:off x="4710165" y="5281224"/>
            <a:ext cx="360040" cy="360040"/>
          </a:xfrm>
          <a:prstGeom prst="hexagon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9" name="Šestiúhelník 18"/>
          <p:cNvSpPr/>
          <p:nvPr/>
        </p:nvSpPr>
        <p:spPr>
          <a:xfrm>
            <a:off x="5040559" y="6021288"/>
            <a:ext cx="360040" cy="360040"/>
          </a:xfrm>
          <a:prstGeom prst="hexagon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0" name="Šestiúhelník 19"/>
          <p:cNvSpPr/>
          <p:nvPr/>
        </p:nvSpPr>
        <p:spPr>
          <a:xfrm>
            <a:off x="4129556" y="3889229"/>
            <a:ext cx="360040" cy="360040"/>
          </a:xfrm>
          <a:prstGeom prst="hexagon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2" name="Šestiúhelník 21"/>
          <p:cNvSpPr/>
          <p:nvPr/>
        </p:nvSpPr>
        <p:spPr>
          <a:xfrm>
            <a:off x="4247964" y="2566536"/>
            <a:ext cx="360040" cy="360040"/>
          </a:xfrm>
          <a:prstGeom prst="hexagon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3" name="Šestiúhelník 22"/>
          <p:cNvSpPr/>
          <p:nvPr/>
        </p:nvSpPr>
        <p:spPr>
          <a:xfrm>
            <a:off x="3563888" y="3284984"/>
            <a:ext cx="360040" cy="360040"/>
          </a:xfrm>
          <a:prstGeom prst="hexagon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7764568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546</Words>
  <Application>Microsoft Office PowerPoint</Application>
  <PresentationFormat>Předvádění na obrazovce (4:3)</PresentationFormat>
  <Paragraphs>177</Paragraphs>
  <Slides>10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Podmět a přísudek</vt:lpstr>
      <vt:lpstr>Doplň přísudek</vt:lpstr>
      <vt:lpstr>Doplň podmět</vt:lpstr>
      <vt:lpstr>Urči podmět</vt:lpstr>
      <vt:lpstr>Urči přísudek</vt:lpstr>
      <vt:lpstr>Urči podmět a přísudek</vt:lpstr>
      <vt:lpstr>Shoda přísudku s podmětem</vt:lpstr>
      <vt:lpstr>Shoda přísudku s podmětem</vt:lpstr>
      <vt:lpstr>Shoda přísudku s několikanásobným podmětem</vt:lpstr>
      <vt:lpstr>Shoda přísudku s několikanásobným podmětem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Brandtnerovi</dc:creator>
  <cp:lastModifiedBy>Brandtnerovi</cp:lastModifiedBy>
  <cp:revision>34</cp:revision>
  <dcterms:modified xsi:type="dcterms:W3CDTF">2020-04-26T09:05:22Z</dcterms:modified>
</cp:coreProperties>
</file>