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70" r:id="rId5"/>
    <p:sldId id="268" r:id="rId6"/>
    <p:sldId id="271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DDEBCF"/>
            </a:gs>
            <a:gs pos="67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345B-B0DD-480C-8F1D-A3BCEE814A51}" type="datetimeFigureOut">
              <a:rPr lang="cs-CZ" smtClean="0"/>
              <a:pPr/>
              <a:t>23.5.2020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E432-4FA7-4828-B537-17D8ED75A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rkono%C5%A1sk%C3%BD_n%C3%A1rodn%C3%AD_park" TargetMode="External"/><Relationship Id="rId2" Type="http://schemas.openxmlformats.org/officeDocument/2006/relationships/hyperlink" Target="http://cs.wikipedia.org/wiki/N%C3%A1rodn%C3%AD_park_%C5%A0umav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s.wikipedia.org/wiki/N%C3%A1rodn%C3%AD_park_Podyj%C3%AD" TargetMode="External"/><Relationship Id="rId4" Type="http://schemas.openxmlformats.org/officeDocument/2006/relationships/hyperlink" Target="http://cs.wikipedia.org/wiki/N%C3%A1rodn%C3%AD_park_%C4%8Cesk%C3%A9_%C5%A0v%C3%BDcarsk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Oce%C3%A1n" TargetMode="External"/><Relationship Id="rId3" Type="http://schemas.openxmlformats.org/officeDocument/2006/relationships/hyperlink" Target="http://cs.wikipedia.org/wiki/%C5%BDivotn%C3%AD_prost%C5%99ed%C3%AD" TargetMode="External"/><Relationship Id="rId7" Type="http://schemas.openxmlformats.org/officeDocument/2006/relationships/hyperlink" Target="http://cs.wikipedia.org/wiki/Radioaktivita" TargetMode="External"/><Relationship Id="rId2" Type="http://schemas.openxmlformats.org/officeDocument/2006/relationships/hyperlink" Target="http://cs.wikipedia.org/wiki/Nest%C3%A1tn%C3%AD_neziskov%C3%A1_organizac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Jadern%C3%A1_elektr%C3%A1rna" TargetMode="External"/><Relationship Id="rId5" Type="http://schemas.openxmlformats.org/officeDocument/2006/relationships/hyperlink" Target="http://cs.wikipedia.org/wiki/Lov_velryb" TargetMode="External"/><Relationship Id="rId10" Type="http://schemas.openxmlformats.org/officeDocument/2006/relationships/hyperlink" Target="http://cs.wikipedia.org/wiki/GMO" TargetMode="External"/><Relationship Id="rId4" Type="http://schemas.openxmlformats.org/officeDocument/2006/relationships/hyperlink" Target="http://cs.wikipedia.org/wiki/Tule%C5%88" TargetMode="External"/><Relationship Id="rId9" Type="http://schemas.openxmlformats.org/officeDocument/2006/relationships/hyperlink" Target="http://cs.wikipedia.org/wiki/De%C5%A1tn%C3%BD_prales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ŽIVOTNÍ PROSTŘEDÍ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OCHRANA PŘÍRODY</a:t>
            </a:r>
            <a:endParaRPr lang="cs-CZ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cap="small" dirty="0" smtClean="0"/>
              <a:t>Deset základních hesel ochránce přírody</a:t>
            </a:r>
            <a:endParaRPr lang="cs-CZ" b="1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Neničím žádné rostliny a živočichy.</a:t>
            </a:r>
          </a:p>
          <a:p>
            <a:r>
              <a:rPr lang="cs-CZ" sz="2400" dirty="0" smtClean="0"/>
              <a:t>Nepoškozuji živou ani neživou přírodu.</a:t>
            </a:r>
          </a:p>
          <a:p>
            <a:r>
              <a:rPr lang="cs-CZ" sz="2400" dirty="0" smtClean="0"/>
              <a:t>Nesbírám chráněné rostliny.</a:t>
            </a:r>
          </a:p>
          <a:p>
            <a:r>
              <a:rPr lang="cs-CZ" sz="2400" dirty="0" smtClean="0"/>
              <a:t>Nechytám chráněné živočichy.</a:t>
            </a:r>
          </a:p>
          <a:p>
            <a:r>
              <a:rPr lang="cs-CZ" sz="2400" dirty="0" smtClean="0"/>
              <a:t>Snažím se co nejvíce poznat a pochopit zákonitosti přírody.</a:t>
            </a:r>
          </a:p>
          <a:p>
            <a:r>
              <a:rPr lang="cs-CZ" sz="2400" dirty="0" smtClean="0"/>
              <a:t>Nikdy neporušuji zákaz vypalování trávy.</a:t>
            </a:r>
          </a:p>
          <a:p>
            <a:r>
              <a:rPr lang="cs-CZ" sz="2400" dirty="0" smtClean="0"/>
              <a:t>Neznečišťuji své okolí žádnými odpadky.</a:t>
            </a:r>
          </a:p>
          <a:p>
            <a:r>
              <a:rPr lang="cs-CZ" sz="2400" dirty="0" smtClean="0"/>
              <a:t>V přírodě se chovám tiše.</a:t>
            </a:r>
          </a:p>
          <a:p>
            <a:r>
              <a:rPr lang="cs-CZ" sz="2400" dirty="0" smtClean="0"/>
              <a:t>Neplaším žádné živočichy ani jinak jim neubližuji.</a:t>
            </a:r>
          </a:p>
          <a:p>
            <a:r>
              <a:rPr lang="cs-CZ" sz="2400" dirty="0" smtClean="0"/>
              <a:t>Pomáhám podle svých sil všude, kde je to potřeba.</a:t>
            </a:r>
            <a:endParaRPr lang="cs-CZ" sz="2400" dirty="0"/>
          </a:p>
        </p:txBody>
      </p:sp>
      <p:pic>
        <p:nvPicPr>
          <p:cNvPr id="2050" name="Picture 2" descr="http://ecofuture.net/greenslogans/files/2012/02/eco-friendly-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71612"/>
            <a:ext cx="2645765" cy="17281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401080" cy="19399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Ochrana přírody v České republice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cap="small" dirty="0" smtClean="0">
                <a:ea typeface="+mj-ea"/>
                <a:cs typeface="+mj-cs"/>
              </a:rPr>
              <a:t>V NP je příroda chráněna nejpřísněji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V NP Je zakázána jakákoliv činnost která by mohla</a:t>
            </a:r>
            <a:r>
              <a:rPr kumimoji="0" lang="cs-CZ" sz="20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poškodit krajinu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cap="small" baseline="0" dirty="0" smtClean="0">
                <a:ea typeface="+mj-ea"/>
                <a:cs typeface="+mj-cs"/>
              </a:rPr>
              <a:t>Život lidí v NP musí být v souladu s přírodou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Návštěvníci NP se musí řídit příkazy správy NP</a:t>
            </a:r>
            <a:endParaRPr kumimoji="0" lang="cs-CZ" sz="200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2428868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ČR máme 4 národní parky </a:t>
            </a:r>
            <a:r>
              <a:rPr lang="cs-CZ" sz="2000" dirty="0" smtClean="0"/>
              <a:t>(NP)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smtClean="0">
                <a:hlinkClick r:id="rId2" action="ppaction://hlinkfile" tooltip="Národní park Šumava"/>
              </a:rPr>
              <a:t>Národní park Šumava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smtClean="0">
                <a:hlinkClick r:id="rId3" action="ppaction://hlinkfile" tooltip="Krkonošský národní park"/>
              </a:rPr>
              <a:t>Krkonošský národní park</a:t>
            </a:r>
            <a:endParaRPr lang="cs-CZ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hlinkClick r:id="rId4" action="ppaction://hlinkfile" tooltip="Národní park České Švýcarsko"/>
              </a:rPr>
              <a:t>Národní park České Švýcarsko</a:t>
            </a:r>
            <a:endParaRPr lang="cs-CZ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hlinkClick r:id="rId5" action="ppaction://hlinkfile" tooltip="Národní park Podyjí"/>
              </a:rPr>
              <a:t>Národní park Podyjí</a:t>
            </a:r>
            <a:endParaRPr lang="cs-CZ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chráněné krajinné oblasti </a:t>
            </a:r>
            <a:r>
              <a:rPr lang="cs-CZ" sz="2000" dirty="0" smtClean="0"/>
              <a:t>( 25 CHKO ) 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přírodní rezervace </a:t>
            </a:r>
            <a:r>
              <a:rPr lang="cs-CZ" sz="2000" dirty="0" smtClean="0"/>
              <a:t>( 110 NPR 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 rezervace </a:t>
            </a:r>
            <a:r>
              <a:rPr lang="cs-CZ" sz="2000" dirty="0" smtClean="0"/>
              <a:t>( 750 PR 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přírodní památky </a:t>
            </a:r>
            <a:r>
              <a:rPr lang="cs-CZ" sz="2000" dirty="0" smtClean="0"/>
              <a:t>( 112 NPP 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 památky </a:t>
            </a:r>
            <a:r>
              <a:rPr lang="cs-CZ" sz="2000" dirty="0" smtClean="0"/>
              <a:t>( 1180 PP )</a:t>
            </a:r>
          </a:p>
          <a:p>
            <a:pPr>
              <a:buFont typeface="Wingdings" pitchFamily="2" charset="2"/>
              <a:buChar char="v"/>
            </a:pPr>
            <a:r>
              <a:rPr lang="cs-CZ" sz="2000" dirty="0"/>
              <a:t>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naučné stezky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Krkonošský národní park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3357585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Krkonoše – ostrov tundry uprostřed Evropy – jsou unikátní mozaikou horských ekosystémů.</a:t>
            </a:r>
          </a:p>
          <a:p>
            <a:r>
              <a:rPr lang="cs-CZ" sz="2000" dirty="0" smtClean="0"/>
              <a:t> Svahy hor osídlují horské lesy a louky, horní partie plochých hřebenů porůstá borovice kleč, alpínské trávníky a rašelinná společenstva</a:t>
            </a:r>
          </a:p>
          <a:p>
            <a:r>
              <a:rPr lang="cs-CZ" sz="2000" dirty="0" smtClean="0"/>
              <a:t>Druhově bohaté jsou také karové oblasti, vzniklé působením ledovců v minulosti.</a:t>
            </a:r>
          </a:p>
          <a:p>
            <a:r>
              <a:rPr lang="cs-CZ" sz="2000" dirty="0" smtClean="0"/>
              <a:t>Pro tuto výjimečnost a krajinnou hodnotu byly v roce 1963 vyhlášeny národním parkem.</a:t>
            </a:r>
          </a:p>
          <a:p>
            <a:r>
              <a:rPr lang="cs-CZ" sz="2000" dirty="0" smtClean="0"/>
              <a:t>Správou území je pověřena Správa Krkonošského národního parku se sídlem ve Vrchlabí.</a:t>
            </a:r>
            <a:endParaRPr lang="cs-CZ" sz="2000" dirty="0"/>
          </a:p>
        </p:txBody>
      </p:sp>
      <p:pic>
        <p:nvPicPr>
          <p:cNvPr id="20485" name="Picture 5" descr="Správa Krkonošského národního parku | Správa KRN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86256"/>
            <a:ext cx="205740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Správa krkonošského národního parku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sz="3300" dirty="0" smtClean="0"/>
              <a:t>Území národního parku je rozděleno na tři zóny s rozdílným ochranným režimem.</a:t>
            </a:r>
          </a:p>
          <a:p>
            <a:pPr fontAlgn="base"/>
            <a:r>
              <a:rPr lang="cs-CZ" sz="3300" b="1" dirty="0" smtClean="0"/>
              <a:t>I. zóna KRNAP</a:t>
            </a:r>
            <a:r>
              <a:rPr lang="cs-CZ" sz="3300" dirty="0" smtClean="0"/>
              <a:t> (přísná přírodní) má rozlohu 6 984 ha a nachází se v nejvyšších částech pohoří;</a:t>
            </a:r>
          </a:p>
          <a:p>
            <a:pPr fontAlgn="base"/>
            <a:r>
              <a:rPr lang="cs-CZ" sz="3300" b="1" dirty="0" smtClean="0"/>
              <a:t>II. zóna KRNAP</a:t>
            </a:r>
            <a:r>
              <a:rPr lang="cs-CZ" sz="3300" dirty="0" smtClean="0"/>
              <a:t> (řízená přírodní) má rozlohu 9 836 ha a navazuje v širokém pásu kolem alpínské hranice lesa na I. zónu;</a:t>
            </a:r>
          </a:p>
          <a:p>
            <a:pPr fontAlgn="base"/>
            <a:r>
              <a:rPr lang="cs-CZ" sz="3300" b="1" dirty="0" smtClean="0"/>
              <a:t>III. zóna KRNAP</a:t>
            </a:r>
            <a:r>
              <a:rPr lang="cs-CZ" sz="3300" dirty="0" smtClean="0"/>
              <a:t> (okrajová) má rozlohu 19 507 ha a rozkládá se ve středních a nižních polohách Krkonoš.</a:t>
            </a:r>
          </a:p>
          <a:p>
            <a:pPr fontAlgn="base"/>
            <a:r>
              <a:rPr lang="cs-CZ" sz="3300" b="1" dirty="0" smtClean="0"/>
              <a:t>Ochranné pásmo</a:t>
            </a:r>
            <a:r>
              <a:rPr lang="cs-CZ" sz="3300" dirty="0" smtClean="0"/>
              <a:t> není součásti KRNAP, ale tvoří přechod mezi III. zónou a volnou, intenzivně využívanou krajinou Podkrkonoší.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TŘÍDĚNÍ ODPADU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428736"/>
            <a:ext cx="7572428" cy="4697427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100" name="Picture 4" descr="Třídění odpad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71530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179512" y="908720"/>
            <a:ext cx="1368152" cy="1080120"/>
            <a:chOff x="539552" y="908720"/>
            <a:chExt cx="1368152" cy="1080120"/>
          </a:xfrm>
        </p:grpSpPr>
        <p:sp>
          <p:nvSpPr>
            <p:cNvPr id="2" name="Lichoběžník 1"/>
            <p:cNvSpPr/>
            <p:nvPr/>
          </p:nvSpPr>
          <p:spPr>
            <a:xfrm rot="10800000">
              <a:off x="539552" y="908720"/>
              <a:ext cx="1368152" cy="108012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55576" y="112474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textil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179512" y="4149080"/>
            <a:ext cx="1512168" cy="1656184"/>
            <a:chOff x="429750" y="4584063"/>
            <a:chExt cx="1512168" cy="1656184"/>
          </a:xfrm>
        </p:grpSpPr>
        <p:sp>
          <p:nvSpPr>
            <p:cNvPr id="4" name="Tětiva 3"/>
            <p:cNvSpPr/>
            <p:nvPr/>
          </p:nvSpPr>
          <p:spPr>
            <a:xfrm rot="6685487">
              <a:off x="357742" y="4656071"/>
              <a:ext cx="1656184" cy="1512168"/>
            </a:xfrm>
            <a:prstGeom prst="chor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Elipsa 4"/>
            <p:cNvSpPr/>
            <p:nvPr/>
          </p:nvSpPr>
          <p:spPr>
            <a:xfrm>
              <a:off x="1259632" y="472514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683568" y="515719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plasty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2267744" y="764704"/>
            <a:ext cx="1512168" cy="1656184"/>
            <a:chOff x="3310069" y="767640"/>
            <a:chExt cx="1512168" cy="1656184"/>
          </a:xfrm>
        </p:grpSpPr>
        <p:sp>
          <p:nvSpPr>
            <p:cNvPr id="7" name="Tětiva 6"/>
            <p:cNvSpPr/>
            <p:nvPr/>
          </p:nvSpPr>
          <p:spPr>
            <a:xfrm rot="6814173">
              <a:off x="3238061" y="839648"/>
              <a:ext cx="1656184" cy="1512168"/>
            </a:xfrm>
            <a:prstGeom prst="chor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3851920" y="908720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3563888" y="134076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sklo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4427984" y="764704"/>
            <a:ext cx="1512168" cy="1656184"/>
            <a:chOff x="6190390" y="695630"/>
            <a:chExt cx="1512168" cy="1656184"/>
          </a:xfrm>
        </p:grpSpPr>
        <p:sp>
          <p:nvSpPr>
            <p:cNvPr id="6" name="Tětiva 5"/>
            <p:cNvSpPr/>
            <p:nvPr/>
          </p:nvSpPr>
          <p:spPr>
            <a:xfrm rot="6838076">
              <a:off x="6118382" y="767638"/>
              <a:ext cx="1656184" cy="1512168"/>
            </a:xfrm>
            <a:prstGeom prst="chor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6516216" y="1052736"/>
              <a:ext cx="864096" cy="720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6516216" y="126876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papír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179512" y="2348880"/>
            <a:ext cx="936104" cy="1512168"/>
            <a:chOff x="683568" y="2636912"/>
            <a:chExt cx="936104" cy="1512168"/>
          </a:xfrm>
        </p:grpSpPr>
        <p:sp>
          <p:nvSpPr>
            <p:cNvPr id="3" name="Vývojový diagram: magnetický disk 2"/>
            <p:cNvSpPr/>
            <p:nvPr/>
          </p:nvSpPr>
          <p:spPr>
            <a:xfrm>
              <a:off x="827584" y="2636912"/>
              <a:ext cx="720080" cy="151216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683568" y="335699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baterie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1475656" y="5517232"/>
            <a:ext cx="2520280" cy="1152128"/>
            <a:chOff x="4067944" y="4581128"/>
            <a:chExt cx="2520280" cy="1152128"/>
          </a:xfrm>
        </p:grpSpPr>
        <p:sp>
          <p:nvSpPr>
            <p:cNvPr id="10" name="Vývojový diagram: předdefinovaný postup 9"/>
            <p:cNvSpPr/>
            <p:nvPr/>
          </p:nvSpPr>
          <p:spPr>
            <a:xfrm>
              <a:off x="4067944" y="4581128"/>
              <a:ext cx="2520280" cy="1152128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788024" y="494116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kov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4716016" y="5589240"/>
            <a:ext cx="2376264" cy="1080120"/>
            <a:chOff x="4499992" y="2996952"/>
            <a:chExt cx="2376264" cy="1080120"/>
          </a:xfrm>
        </p:grpSpPr>
        <p:sp>
          <p:nvSpPr>
            <p:cNvPr id="17" name="Vývojový diagram: magnetický disk 16"/>
            <p:cNvSpPr/>
            <p:nvPr/>
          </p:nvSpPr>
          <p:spPr>
            <a:xfrm>
              <a:off x="4499992" y="2996952"/>
              <a:ext cx="2376264" cy="10801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5076056" y="350100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kompost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323528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Co kam patří ?  Spoj čarou.</a:t>
            </a:r>
            <a:endParaRPr lang="cs-CZ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58" name="Picture 2" descr="http://www.zarizeni-bytu.cz/bmz_cache/6/60a2fbe1e373630a7e42d4091c1ac74f.image.262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92896"/>
            <a:ext cx="1008112" cy="1346715"/>
          </a:xfrm>
          <a:prstGeom prst="rect">
            <a:avLst/>
          </a:prstGeom>
          <a:noFill/>
        </p:spPr>
      </p:pic>
      <p:sp>
        <p:nvSpPr>
          <p:cNvPr id="19462" name="AutoShape 6" descr="data:image/jpeg;base64,/9j/4AAQSkZJRgABAQAAAQABAAD/2wBDAAkGBwgHBgkIBwgKCgkLDRYPDQwMDRsUFRAWIB0iIiAdHx8kKDQsJCYxJx8fLT0tMTU3Ojo6Iys/RD84QzQ5Ojf/2wBDAQoKCg0MDRoPDxo3JR8lNzc3Nzc3Nzc3Nzc3Nzc3Nzc3Nzc3Nzc3Nzc3Nzc3Nzc3Nzc3Nzc3Nzc3Nzc3Nzc3Nzf/wAARCACgAKIDASIAAhEBAxEB/8QAGwAAAgIDAQAAAAAAAAAAAAAAAAYDBQECBAf/xABFEAABAwMCAwYDAwgIBQUAAAABAgMEAAURBiESMUETIlFhcYEHFDIjQpEVUmJygqGxwRYkMzRDU5LwJURj0eFzsrPC0v/EABQBAQAAAAAAAAAAAAAAAAAAAAD/xAAUEQEAAAAAAAAAAAAAAAAAAAAA/9oADAMBAAIRAxEAPwD3GiiigKKKKAooooCiisE0GaK1zVJeNW2KzrDU+5MJfP0x0K43FHwCRk5oL2sZpJZ1jcrxIXFsVgkoWkBXbXQKjJxnmEkcR9hUsy0358A3e5OvxVA9oxb0lknPTiB4sY6gg5oL26agtFqGbhcY7BJwEqcGSfADqfKlK73u56iuNug6cVcIMValuSJK2QyXUJH0IK08QOSN8cutXFt0nZYU38oRoAYcxlbrp77nmonw86qbnq3S6rs8US5smRFSA65b463kt58VJBA5e+KDjRcb1oy9tqvkiZOsUtsfauKDhgqHMrUACoHfJ5Cn+33OBcYyZECWzIZUMhbSwR+6kV3Wb0O2LnL0vcU2xJDTsuYAlXCTgLKD3uHqSRS1pqxW3UVzudxa+fjsTZykR1R31x0uoQ0kkpAwFAqyM0HsbM2K+6tpiQ244j6kJWCR7V015iNJ25MiFM08lyzSGi8w4/HUCpS0ZJC85CweE789+dS6J+KtlukGLGvE1EW6BAS52qShtxWcZST50HpNFQx5DMlpDsdxDjSxxJWhQUlQ8iKmzQFFY4k/nD8aKDNFYJxQSACaAyPGjI8aWNeaje03bGJEZhDrkiSiOniP0lRwDjrVDKuesrVLt7ykou8Z1woejsQuwXulRHCVuEdP3Gg9FyPGtHXW20cTi0pT4k4pSel6umxlPiPEtbIHEGye2eII2BxhKTnwKhVOxpg6iV2WpRcJKyle6p4SjH6jeB4cxQXl6+IOnrS4tlMpc6Unb5aAkvuZ8DjYe+KpDrm73JT7MG3xbP2YSULvJUVOZ8G0eXXipvsdgttihtR4MRpsITjjCRxHHiajv13sllKJV3mMxlL7qCtW68dAKCgtOmpl4Akaovc25cQ4kMsOLiR+Enl2SQknpuonNWh0nDgOpcsI/JqcBK2ovC0hYBzvhJPvtVbN1zb3LTPdskuMlcYFK3ZRKEpVjPLmdqqNPRLtebTHuN61Jc4/zMdL78ZtKEJSlRIAHd4x+NB6K6+1GjhaypfAAMJBWony5k0lP61vM2dJh2azR2C1IET5i5Sez+2ICgA2BlWygcZB36VSXOwzIT7crRtwuDA+SUt5h9xTqHcFQGVE7EkcxnpVZoS4SIWnYzt0tVyWZM4TzLZbVK7flggJyUkABPLpQWeorPrJMJmTKvlvvCnXVIctTzBTGUs8kjgIKgAPvHHrXP8ADMvxrDMRGy1O/KUn52NEwhLJCOEAJ32yE42/82ttu8hiFGFttV8lSm3Q4UmN2CVkJKSD2mOecnfORWdLfDmNLXc7lqu2MfNT5BdSwDnsU/mlXXPM0FvdnocWV81eLglu1N8BzJf4e8ELHL725TseZ8aUPh5bdUqgOPWGZbnbS3KdNvTdIiwtCSSOJISUlIOTt4dByD/D0DpiFITIZs8ZTyfpW4niKfTNMTbaG08KEhCE7AAYAoEFnSmrJLqUS7zAtzCXHHFKtsZSnlKXuohbpVw5zzFMjOkbE3ZkWly2sSIiMnhkJ7Qkk5Kio75J3z41ekjxrguF7t1vPBKkoS6R3Wk95xXokbmgQXfhpcbG6XtCalmWwEk/KyVB5kA9ACP4g+tdf9MNSadaJ1lp/tGEfVPtZC0YzzUhRyNvAn0pkTPu1xOLfA+UZWM9vM5+oQN/xxWHdONPsuKusl6espOUuqw3jH5g2/HNBiLrHT8qMzIan9x5CVpyFjYjI26UV4lAtC1wY6kSm0JU0khOR3RgbUUHrF6+IkaJe3rFabZMu12Z2WzHAShBIBwpZ9egNQJY+IN8XiVJt2nIiuaYyfmJGOvePdHr0pcsemYt91zrF1Tz8WYxNHy8qOvhW0cA+48Qdqbk3y6abwzqtoPQQMJusdJKQM7dqjmnb7w22J2oKo6JZiX6JKC512lxFCQ49cJRUpY3TwoRgIz1yaZ7sn5z5SWFuxjDdU6O2CkpJ7NaRlHNW6h/KrHgiXNlt9LiXW8ZbcbWR+BB3rV5qFCY+elAf1NpSu1WeJSEgbnJ8s70HKrUNsiMpRdbjBhS0tJU+wuQkFokZPM7CqN34k6PiSi2icFN9oG3JTEdSmUqI6uAcPhyNJ+mYjL1mOopdqhvLvF1ektokoClIStR4TnyPSnq5w0Lxa1w4bsR6Qx2rXy6UoUlXEFe+BnxoKTXk9q+z7BZrfLlkzJXE82wpbSFsJHeJUBk4PCNj1oTZbVa0zptttkcz7cwt0SX3VvdmlKjsgOE4UUhW/jjn0XND2afc4qLc5Kk2/UOnXHEMSXBxoW2tX0qB3xty2OOWKvVWr4gJefYDFgdakN9m88e0HGnfpk45nr1oKD4raYiqgStRWJCY00TM3Ah84U3nAUUE45gHYePOmBm96iZgKZu2krguU7HQz81bHEOtrRzBCSRw8ztvzq0/oZc70201qu6oehtqSr5CG12bSscgsklSseuPKnZpsNICEABKRgAdKDz1kakuo+Ws1iNiZ7Es/NXKRxqSkkk8LCdick4JP8ACmvSWno2mLBFtERSltsA/aKO6lE5Ufck1dcv51jI6UByHhWRVNddS2q1uJaflBclf0sMjtHFeiRvXGJuobof6jDRbo527aZ3nPUIH8z7UDC882w2px5xLaEjKlLOAB41QuapalcTen4b92d6ONfZsA42y6ru4/V4j5VqzpKK66l+9SJF3eyFJ+bUC2jByOFsYSCPHGfEmrmVKh26LxyXmYzKBsVEJAFBTItl/uO95ujcVonPy1rBTt4KeV3j+yE1Z2yzW61oCYMVtsgYKzla1ealk8Svcmldz4iRJsr5XS8CVeX84LjKeFlPmVnY+2/lUgseqb4jN+vItzCv+UtgwrHgp07/AOkJoLm96rsViIRcbiy28od1hOVuL9EpyT+FI2q9eagftCl2HTbzEWStMZuZcFBsqU4eEcLefPmTt4U72LSNjsfegQG+2Ucqfd77ij4lR3J86qvikB+RrdjAP5Wif/Kmggt/w2tceBGYddfW420lClcX1EAAminoHbnRQeTamcuHw61TK1Oy2JlmuzqRLjgjtGnMYynfvZxT/p+/2nU0AyLXJTJa+lxChhSD+apJ3Bqk+JiAqJZVuIDiEXZjiCvM4H7yDU990SxJmi6WOU5Z7skH+sRgAhzwDiOShQazdMSrY+5O0fJRCdWeN2A9n5Z49e7/AIZO+6epJINS2nVEW6uOWW+wzbbstBSuDII4X04OezXyWnGeW4HMCq+BrSVa5ibbrWH8g+TwtTmsmM+eWx+6T4GmW62m2X+Clqaw3JaPebWD3knopKhuD5igTj8OrhbwtjTmoVxYClcQhy43bJbPPCDkEda7H9KatuDqFTdVx2k90KMO38C8JORhRUcHfwrpSu/aVbAdL17tKR/a85TIzyI/xB5/Vt1Jpis15gXqKJNtkJeaJwcc0nqCOh8qDm0zpuJp2M41FW4668vjfkPniceV4qP+8VcnatVuJQkqUQlI6k7VTS9U2mPIEZuT8zJJA7GMkuKGfEDl6mgus+RqGVMjQ465Et9thhAyt11YQlI8STyqgdc1PdAPlG49oZJyVSR2zxHkkHhSfMk+lEfR1uU8iReFvXeUghQcnK4kpV4pR9KfYUEDmtUTytrS1rmXpwHHaoT2MYHzdXgEfqg1omy6lvJBv13agxj9UK1ggkeCnlbn2A9aZX34lvi8TzjUdpCdgSEpA8qUJfxFiyX1Q9LQZN7mcsxxhlB/TWdgPTJ8qBktFgtdlaUm2w22VK+tzHEtZ8VKOST6mqq//EDTWn3lRplxDs1O3ykZJdczjOCBsD6kVV/0e1dqJOdSXoW6KrnCtQKVEZ5KcJzy54x1pg09o+wafaSm121hpacfaqSFLJ8cnrQLAv2uNTbWGxoskNRHDOuqvtCk9Utjfl7eddcL4bQnnhM1TcJV9lc8SFEMg+TYOMeuac5MlmK3xyHEoT5nc+w51zmTKkAiKz2aMbOvDH4J5mgkbREtkXCEMxo7ad8AISgfwqOJeLfKfVHjyUKd5gbjiHiknY+2ahes4fdQ6/JccWnfiUAeE+KUnupPngmuGU6iyJzIdkymlS0cAcWXFoynpgZ59KBkzgdd6SPik+PkbPGSOJ167RuBAGVK4XAo4A8ACav3Lo68vhjpDQI27QZWfRA/nikfV9wZiX/TT8tx9UpNxQhBW4CEhQKSS2OQ3x40HpwIx1/A0UYP+80UCd8VcDTTLu4cbuEVSCBuD2yRt47U3tqyhJIPeAzt5Ul/F5DK9GOF9JUhEllWTkhI4xlSh+aBz8q77NOkMsMYw+0tIKUdpxkjHNCz9Q5bHcUF/Pt8W5RVxZ7DchhwEKbcSCCKSl6fv2kOJ/SDnz9uGSu0y17oH/RX0/VP49Kd4kxmY0HI6wocj4pPgRzFT8O2OXpQLel9ZWnURXHYU5EuDWz0CUns3mzjfunnz5iqb4g2lFptNw1RYnHLfdIzfaLUxsh8DAw4nkduvMYq+1No60ajQlc5jhmNgdlMY7jzZHLChvSNrBWsLPpm5WuYyb9AfjqabmsjD7Wfz0jZXqN6C307p2RqWzW27akvUycJUdt8RWldiwjiTnBCTlWM4OTg+FOdvt0C1xwzAisxWkjk2jhAryTR3xBuX9HbfYNNablzZ8JhLL7jx7NptQ5567eBwauP6Eas1SCvWmoVsRVK3t9u7reOoJ6g+ecb0DLffiHpmzu/LKnplzOLhEWEO2c4vAhOwPrVSu8651CCLJZ2rNEXgCTc1Ycx4hAGc+RxTNpzSFi02yEWiA0ysDBeI4nFeqjvVw662wkqdWEJ8ScUCPE+GkSSsSdVXGZfJGxKX3ChpJ8mxt+OacoMOJb2Usw2GmW07BLaQNq1VNW5hMWOtzI2WrupHuaPlXpH95fUlP8AlsnhB9Vc/wCFBs/cI7LvZAqde/y2klSvfHL3xUWJ0oniKYiPBJCnCP4CutiM1HRwMNpbT4JGM1KBjr7UHJHt8dhRWEqW6dy44eJVdYGKzRQGKVtUFKFca3UNNpfZypbhSM97bu7+Gw500ml+6tqfkOx2lLQtbiClSVcJzwHYKwccqDnACWs8Skt43UU9g2T6Ecaj/GlDW4MS5aackLWIv5UbK2wlDZUSe6UoPeO5GT4U9wrQvgT8w+RsQezWpSz6uKyr8MUsfEyBEiW+0qjRm0LVd4vEsDvH7QczzNB6CBt1ooBGBRQKPxVWtvQ9wW28hlQCTxLTkY4hkH2rNodbXbmHUrjrQ8hJ7RoYjvf/AIV/2qf4mMh/QV8RjJENah6gZFcVlakRbNFddU2oORklTqkYZdTgbOpGwVjbiH/igsmRh1XYqc7ZHMK2ebHp99PnVhHuBSB83wpCiEpeT9CjnkfzT0wa4A2lxfA0XCGzxJYJw435tq6jyyRWFOqDa1kpBOAp/s8pO42db6eGf3igYAcj/tWVAcJHiKoIDxi8KWNkKHcYK+NCh/0l/wD1P4CraPNakkpQSlxI7zaxhSfUUCT8Jm2ku6qUhAStV7kcRx04zin/AIRSP8O+Nq/6yZXja68Q/aQDTu44ltJUshKRuSTig25VyOBDk0hxKFBpsKGRkgkneoHrs0WyqMntE/5iu62nzKj/ACzUdqfU9JkOOLSo8CO8hJA68s86C2AFAAHKgVmgKKKwTjnQZoqJ19tlBW6pKGxzUo4Aqrk3xtKSIiC6rkFEEJPptk+wNBaOupQ2VqICQMqUdgBVIpXzT7K0bfMSErbCkkHgQn6vIH+dcrrE6YG3bpKEdlJyEFJHGf8A08/+4q9BXWy2tkqcYR8s2Se0lyjl1foDyHrt5UFpNmR4iEl5zClHCEgEqV6AbmkPUsh29azsVnuyfkLeSZbaVqHFIdbUOFBI2HjgHpTGXRG4lxfsuLZU6WCtS/JCTur9w9aTNfw3hO09cksukpusdCpMp37QhS0jCUckJPt6UHqgyABRWNjvk0UFbqmALrpy5wSsIEiMtsqJxjINVHw0u4vWkIi18HbRwYz3CcgqQSkkeRxkVc6lQpzT9xQgkKVHWAR6Uj/DpCIui7RLhywUqYShb2ApLa/vIcx93OwPNPImgdZVsSEKVHSNjkN8WAD4pP3T+6uRTqiSp8OBaB/atp+1bHLvp6jz3FW8eQHTwuDs3cZKM8/Q9R51mbEZloHGFJWn6HG1cKknyNBRlKCrhUW2lOnuuJGWHj6fdV++oXlqbcSxIacK0ZKUFf2yAPvNr++Nvp51JJYlQFLW6UHtD3nkpPZujl9qgfSf0htWiFOHMc5cCU8XyLygVpH5zLg+rntn91At6QmmPqbVjInpLzkxlQ4miXF5aH3OhHI+dNjhUtQDznAv8137Rz1CBsPekPSLYVrzVamTOcSVtYbLnZE5Sk/aKVhW38utO7RdWf6u9wpGym7cgH/U6r+WKCdbYaHfJKsZSuR9oo/qtjlXRanHzJKXy9u3xAPAA/Ueg5bVzI4Q4ppgFLh+oRcqWo/pOnl/GsRy/b5wMltlCFoShKUrKikqXuVKPMnbkB70DENs0Z8K4JV0jR1dmFl57mGmBxLPt0HmarjNlXBwtshQRjBSwd0+SneSfROTQW8mdHi7POhKjyQN1H2FV8q5SFq7NlCWieQUONwj9Ucvc1GITcUZlyAylX+CxkKX6rPeUfwqVs9i19g03AYI3dcHfUfTx8yfag43IhUfmLm92KVbhCjxrPhgDYH0B9anbCWWi4w2iG0RvIkbrV7H/flWoX2X2rKA34y5mStf6qef8PQ0Roj0h0SEJUFH/mZYyvH6COSfXHtQbJdQj7VhOOPYyZWQT5JSd/4UNRXZKu1TxZ6SJCcn9lHIepqwjQG2FdopS3nT9TrquJXt0HtitbrdbfZ4apd1mMxmEc1vKAHp5mg2jQGmnS8srdfxguOHJ9vD2pQ+KDo49OxEKbK3Lswrss94hKgcgDfbBPtWw1NfNSqLWkLcY8QjButyaKEY8W2/qUfXHoasNPaKh2uebrOlSrnd1ghUuUvPDnmEJGyR6CgZ+LG2DRW+9FBz3ABUGQCMgtqz+BpL+G0FCtCWl5jhbdLOFpUBwuDlwrH8+dPTyA40tCuSkkH3ryuHcbj8MJ6LfegZWlnnD2E5CDxRVKJPCvxGdv8AeKBz7RuM4hpxpTYb2SrOVMeh6o/h1qyZmlt1DMsjiV/Zup+hz36HyrcoiXOI060tDrZTxNPIIPuDVOpuRblqZfAkQ1kDgGAFZ8DySry5HoQaBjUkKG4BB2wetU8uyoS2flAgt54vlXSeAkdUnmg+YrEKWtmNxtLXKhcu8CHmMfdKTucee/rzq2ZeQ+hLjKkrbUMhQ5EUHmOnovbfEjUjRiLccU2w4pM1Z+zOMbAfUNtq9BatYXw/OOqeCdg0kcDY8uEc/elWyHHxc1EF5BXb43DtzxnP76e+Q2I9TQYbbCEBCQEpGwSBgD2rjuUL5jhcbQ2p5IKcODKVJPNJ/Ae9TSZjUbCXF99XJAGVK9AN6r5UiQ6Eped+SQr6UI77znoOn76DQQo0baU4nv7iM0jhST+qN1e9SOyVtNpU7wQmTshGAXFeQSKhcU42hTqii3MHZTzxCnnPLfYfv9KkjR1OJC4ramhj+9PpKnVD9FJ5e/4UGpBZBWOGIlQ/tXe+8r0HSpGozzrgW2goOP7w/wB5f7KeQrvjQmWDxhJW4Ru44cqNbvvNRmVvPOobbQMqUs4AHqaCNmE22Q4SXHerrm59vD2rMyXHgsLkTHkMspGStxWBSZK189c5SoOiba5d3knCpij2cVvzK/vY8hW0LQjlydTN1xPXd5OciKklMVvyCNuL9rNBC9rG6ahfXF0PAS8wk8KrtJBSwnoeEc1n0rttOgopkIuOpJTt6uSdw5J/s2z+ggbCnBphtltLTLaG207JSkYA9qkoNUoCQAkAAbAAbCtsUUUBRRRQFclygRrlDciTWEPsOpKVtrGQoGuuig8qTAu3wykF62KfuWlVOEuxSOJ2Hk/UnqUjr6Zr0G2XKBfbaiXCdbkxH0bHnkHmCP5VYrQlSSFAFJGCCOdedXrT9z0hMdvujGi9FWrjn2f7rifvLb8FY6D8KBklQHre6ZUBa+EYCkbkpTvsfzk77dR022reO+mQVvWxQalhPGuKs9x3z9/zh7it9MakteqLd85a3eL7rrK9nGlDopPjWZ1qw8mTCbKihfEWQrhOepQfunxB2PI0CpGu0dr4qSXXeJsu2lpJbcT9oFpWvbA59N+RpplXCQV8ORHQSOFtCe0fV+zyT70mttmV8VGnDciUC1ltakoCHBwLVlK8/SRxc8DPSnSO40grbssMODOFyVkpb/1c1+2R50GrUN5LZdKkwUKAK1qUFvK8cqOw9s1JEbbLn/Do+2MGY9klXpnc/uFdLNv4lh2e5808NwCMIT6J5e5ru2T+z4UHIzb20rS68ovvJ3DjgyR6DkK6itLYKlkJA6nYUpX/AOIVotckW+Al273Qq4Uw4I4yD+kRsnn1qvb0/qXVuHdWSlW23K3NqhOYUd9g44P5UE131+lya5bNJQHb1cQcKLZ4WGTnB41/icCoYmiLjflpl68uBmHIUi3RiURm+WxHNfqacbRZ7fZoiYtsiMxWEckNJwCfM9asAKCCHEYhR0MRWW2WUjCUNpAA9q6KKKAooooCiiigKKKKAooooCtSmtqKBF1JpGUxc16j0k4mLeD/AHhknDUwDooePnVnpHVkfULa2XWlwrrH7smC+MLbPiPFJ6GmZQyMb+1K2rtIIvnBNgSVW+9MA/LzmhhX6qvFPlQU+pIUVfxU0444ylRdiSErOPq4SnGfxNPyeHhSEAAAbDHSvC7zrO62nV9iVqmyuN3GAl1tbjGVJlJVw4U3454aZwdda4UOBKtM2ZeMlYzJcT5D7vXnQM2ptc2XT7gjuvKlXBezcKKO0dUemw5cutUKbdrHWqOK8PfkC0rG8SMrifcHgpfT2pi0voeyaZHHBjl2Ud3JcjvuuE8yVf8AamZPnzoKTTWmLTpqImNaYaGQBhTmMrX6qq7A2rNFAUUUUBRRRQFFFFAUUUUBRRRQf//Z"/>
          <p:cNvSpPr>
            <a:spLocks noChangeAspect="1" noChangeArrowheads="1"/>
          </p:cNvSpPr>
          <p:nvPr/>
        </p:nvSpPr>
        <p:spPr bwMode="auto">
          <a:xfrm>
            <a:off x="63500" y="-722313"/>
            <a:ext cx="1495425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464" name="AutoShape 8" descr="data:image/jpeg;base64,/9j/4AAQSkZJRgABAQAAAQABAAD/2wBDAAkGBwgHBgkIBwgKCgkLDRYPDQwMDRsUFRAWIB0iIiAdHx8kKDQsJCYxJx8fLT0tMTU3Ojo6Iys/RD84QzQ5Ojf/2wBDAQoKCg0MDRoPDxo3JR8lNzc3Nzc3Nzc3Nzc3Nzc3Nzc3Nzc3Nzc3Nzc3Nzc3Nzc3Nzc3Nzc3Nzc3Nzc3Nzc3Nzf/wAARCACgAKIDASIAAhEBAxEB/8QAGwAAAgIDAQAAAAAAAAAAAAAAAAYDBQECBAf/xABFEAABAwMCAwYDAwgIBQUAAAABAgMEAAURBiESMUETIlFhcYEHFDIjQpEVUmJygqGxwRYkMzRDU5LwJURj0eFzsrPC0v/EABQBAQAAAAAAAAAAAAAAAAAAAAD/xAAUEQEAAAAAAAAAAAAAAAAAAAAA/9oADAMBAAIRAxEAPwD3GiiigKKKKAooooCiisE0GaK1zVJeNW2KzrDU+5MJfP0x0K43FHwCRk5oL2sZpJZ1jcrxIXFsVgkoWkBXbXQKjJxnmEkcR9hUsy0358A3e5OvxVA9oxb0lknPTiB4sY6gg5oL26agtFqGbhcY7BJwEqcGSfADqfKlK73u56iuNug6cVcIMValuSJK2QyXUJH0IK08QOSN8cutXFt0nZYU38oRoAYcxlbrp77nmonw86qbnq3S6rs8US5smRFSA65b463kt58VJBA5e+KDjRcb1oy9tqvkiZOsUtsfauKDhgqHMrUACoHfJ5Cn+33OBcYyZECWzIZUMhbSwR+6kV3Wb0O2LnL0vcU2xJDTsuYAlXCTgLKD3uHqSRS1pqxW3UVzudxa+fjsTZykR1R31x0uoQ0kkpAwFAqyM0HsbM2K+6tpiQ244j6kJWCR7V015iNJ25MiFM08lyzSGi8w4/HUCpS0ZJC85CweE789+dS6J+KtlukGLGvE1EW6BAS52qShtxWcZST50HpNFQx5DMlpDsdxDjSxxJWhQUlQ8iKmzQFFY4k/nD8aKDNFYJxQSACaAyPGjI8aWNeaje03bGJEZhDrkiSiOniP0lRwDjrVDKuesrVLt7ykou8Z1woejsQuwXulRHCVuEdP3Gg9FyPGtHXW20cTi0pT4k4pSel6umxlPiPEtbIHEGye2eII2BxhKTnwKhVOxpg6iV2WpRcJKyle6p4SjH6jeB4cxQXl6+IOnrS4tlMpc6Unb5aAkvuZ8DjYe+KpDrm73JT7MG3xbP2YSULvJUVOZ8G0eXXipvsdgttihtR4MRpsITjjCRxHHiajv13sllKJV3mMxlL7qCtW68dAKCgtOmpl4Akaovc25cQ4kMsOLiR+Enl2SQknpuonNWh0nDgOpcsI/JqcBK2ovC0hYBzvhJPvtVbN1zb3LTPdskuMlcYFK3ZRKEpVjPLmdqqNPRLtebTHuN61Jc4/zMdL78ZtKEJSlRIAHd4x+NB6K6+1GjhaypfAAMJBWony5k0lP61vM2dJh2azR2C1IET5i5Sez+2ICgA2BlWygcZB36VSXOwzIT7crRtwuDA+SUt5h9xTqHcFQGVE7EkcxnpVZoS4SIWnYzt0tVyWZM4TzLZbVK7flggJyUkABPLpQWeorPrJMJmTKvlvvCnXVIctTzBTGUs8kjgIKgAPvHHrXP8ADMvxrDMRGy1O/KUn52NEwhLJCOEAJ32yE42/82ttu8hiFGFttV8lSm3Q4UmN2CVkJKSD2mOecnfORWdLfDmNLXc7lqu2MfNT5BdSwDnsU/mlXXPM0FvdnocWV81eLglu1N8BzJf4e8ELHL725TseZ8aUPh5bdUqgOPWGZbnbS3KdNvTdIiwtCSSOJISUlIOTt4dByD/D0DpiFITIZs8ZTyfpW4niKfTNMTbaG08KEhCE7AAYAoEFnSmrJLqUS7zAtzCXHHFKtsZSnlKXuohbpVw5zzFMjOkbE3ZkWly2sSIiMnhkJ7Qkk5Kio75J3z41ekjxrguF7t1vPBKkoS6R3Wk95xXokbmgQXfhpcbG6XtCalmWwEk/KyVB5kA9ACP4g+tdf9MNSadaJ1lp/tGEfVPtZC0YzzUhRyNvAn0pkTPu1xOLfA+UZWM9vM5+oQN/xxWHdONPsuKusl6espOUuqw3jH5g2/HNBiLrHT8qMzIan9x5CVpyFjYjI26UV4lAtC1wY6kSm0JU0khOR3RgbUUHrF6+IkaJe3rFabZMu12Z2WzHAShBIBwpZ9egNQJY+IN8XiVJt2nIiuaYyfmJGOvePdHr0pcsemYt91zrF1Tz8WYxNHy8qOvhW0cA+48Qdqbk3y6abwzqtoPQQMJusdJKQM7dqjmnb7w22J2oKo6JZiX6JKC512lxFCQ49cJRUpY3TwoRgIz1yaZ7sn5z5SWFuxjDdU6O2CkpJ7NaRlHNW6h/KrHgiXNlt9LiXW8ZbcbWR+BB3rV5qFCY+elAf1NpSu1WeJSEgbnJ8s70HKrUNsiMpRdbjBhS0tJU+wuQkFokZPM7CqN34k6PiSi2icFN9oG3JTEdSmUqI6uAcPhyNJ+mYjL1mOopdqhvLvF1ektokoClIStR4TnyPSnq5w0Lxa1w4bsR6Qx2rXy6UoUlXEFe+BnxoKTXk9q+z7BZrfLlkzJXE82wpbSFsJHeJUBk4PCNj1oTZbVa0zptttkcz7cwt0SX3VvdmlKjsgOE4UUhW/jjn0XND2afc4qLc5Kk2/UOnXHEMSXBxoW2tX0qB3xty2OOWKvVWr4gJefYDFgdakN9m88e0HGnfpk45nr1oKD4raYiqgStRWJCY00TM3Ah84U3nAUUE45gHYePOmBm96iZgKZu2krguU7HQz81bHEOtrRzBCSRw8ztvzq0/oZc70201qu6oehtqSr5CG12bSscgsklSseuPKnZpsNICEABKRgAdKDz1kakuo+Ws1iNiZ7Es/NXKRxqSkkk8LCdick4JP8ACmvSWno2mLBFtERSltsA/aKO6lE5Ufck1dcv51jI6UByHhWRVNddS2q1uJaflBclf0sMjtHFeiRvXGJuobof6jDRbo527aZ3nPUIH8z7UDC882w2px5xLaEjKlLOAB41QuapalcTen4b92d6ONfZsA42y6ru4/V4j5VqzpKK66l+9SJF3eyFJ+bUC2jByOFsYSCPHGfEmrmVKh26LxyXmYzKBsVEJAFBTItl/uO95ujcVonPy1rBTt4KeV3j+yE1Z2yzW61oCYMVtsgYKzla1ealk8Svcmldz4iRJsr5XS8CVeX84LjKeFlPmVnY+2/lUgseqb4jN+vItzCv+UtgwrHgp07/AOkJoLm96rsViIRcbiy28od1hOVuL9EpyT+FI2q9eagftCl2HTbzEWStMZuZcFBsqU4eEcLefPmTt4U72LSNjsfegQG+2Ucqfd77ij4lR3J86qvikB+RrdjAP5Wif/Kmggt/w2tceBGYddfW420lClcX1EAAminoHbnRQeTamcuHw61TK1Oy2JlmuzqRLjgjtGnMYynfvZxT/p+/2nU0AyLXJTJa+lxChhSD+apJ3Bqk+JiAqJZVuIDiEXZjiCvM4H7yDU990SxJmi6WOU5Z7skH+sRgAhzwDiOShQazdMSrY+5O0fJRCdWeN2A9n5Z49e7/AIZO+6epJINS2nVEW6uOWW+wzbbstBSuDII4X04OezXyWnGeW4HMCq+BrSVa5ibbrWH8g+TwtTmsmM+eWx+6T4GmW62m2X+Clqaw3JaPebWD3knopKhuD5igTj8OrhbwtjTmoVxYClcQhy43bJbPPCDkEda7H9KatuDqFTdVx2k90KMO38C8JORhRUcHfwrpSu/aVbAdL17tKR/a85TIzyI/xB5/Vt1Jpis15gXqKJNtkJeaJwcc0nqCOh8qDm0zpuJp2M41FW4668vjfkPniceV4qP+8VcnatVuJQkqUQlI6k7VTS9U2mPIEZuT8zJJA7GMkuKGfEDl6mgus+RqGVMjQ465Et9thhAyt11YQlI8STyqgdc1PdAPlG49oZJyVSR2zxHkkHhSfMk+lEfR1uU8iReFvXeUghQcnK4kpV4pR9KfYUEDmtUTytrS1rmXpwHHaoT2MYHzdXgEfqg1omy6lvJBv13agxj9UK1ggkeCnlbn2A9aZX34lvi8TzjUdpCdgSEpA8qUJfxFiyX1Q9LQZN7mcsxxhlB/TWdgPTJ8qBktFgtdlaUm2w22VK+tzHEtZ8VKOST6mqq//EDTWn3lRplxDs1O3ykZJdczjOCBsD6kVV/0e1dqJOdSXoW6KrnCtQKVEZ5KcJzy54x1pg09o+wafaSm121hpacfaqSFLJ8cnrQLAv2uNTbWGxoskNRHDOuqvtCk9Utjfl7eddcL4bQnnhM1TcJV9lc8SFEMg+TYOMeuac5MlmK3xyHEoT5nc+w51zmTKkAiKz2aMbOvDH4J5mgkbREtkXCEMxo7ad8AISgfwqOJeLfKfVHjyUKd5gbjiHiknY+2ahes4fdQ6/JccWnfiUAeE+KUnupPngmuGU6iyJzIdkymlS0cAcWXFoynpgZ59KBkzgdd6SPik+PkbPGSOJ167RuBAGVK4XAo4A8ACav3Lo68vhjpDQI27QZWfRA/nikfV9wZiX/TT8tx9UpNxQhBW4CEhQKSS2OQ3x40HpwIx1/A0UYP+80UCd8VcDTTLu4cbuEVSCBuD2yRt47U3tqyhJIPeAzt5Ul/F5DK9GOF9JUhEllWTkhI4xlSh+aBz8q77NOkMsMYw+0tIKUdpxkjHNCz9Q5bHcUF/Pt8W5RVxZ7DchhwEKbcSCCKSl6fv2kOJ/SDnz9uGSu0y17oH/RX0/VP49Kd4kxmY0HI6wocj4pPgRzFT8O2OXpQLel9ZWnURXHYU5EuDWz0CUns3mzjfunnz5iqb4g2lFptNw1RYnHLfdIzfaLUxsh8DAw4nkduvMYq+1No60ajQlc5jhmNgdlMY7jzZHLChvSNrBWsLPpm5WuYyb9AfjqabmsjD7Wfz0jZXqN6C307p2RqWzW27akvUycJUdt8RWldiwjiTnBCTlWM4OTg+FOdvt0C1xwzAisxWkjk2jhAryTR3xBuX9HbfYNNablzZ8JhLL7jx7NptQ5567eBwauP6Eas1SCvWmoVsRVK3t9u7reOoJ6g+ecb0DLffiHpmzu/LKnplzOLhEWEO2c4vAhOwPrVSu8651CCLJZ2rNEXgCTc1Ycx4hAGc+RxTNpzSFi02yEWiA0ysDBeI4nFeqjvVw662wkqdWEJ8ScUCPE+GkSSsSdVXGZfJGxKX3ChpJ8mxt+OacoMOJb2Usw2GmW07BLaQNq1VNW5hMWOtzI2WrupHuaPlXpH95fUlP8AlsnhB9Vc/wCFBs/cI7LvZAqde/y2klSvfHL3xUWJ0oniKYiPBJCnCP4CutiM1HRwMNpbT4JGM1KBjr7UHJHt8dhRWEqW6dy44eJVdYGKzRQGKVtUFKFca3UNNpfZypbhSM97bu7+Gw500ml+6tqfkOx2lLQtbiClSVcJzwHYKwccqDnACWs8Skt43UU9g2T6Ecaj/GlDW4MS5aackLWIv5UbK2wlDZUSe6UoPeO5GT4U9wrQvgT8w+RsQezWpSz6uKyr8MUsfEyBEiW+0qjRm0LVd4vEsDvH7QczzNB6CBt1ooBGBRQKPxVWtvQ9wW28hlQCTxLTkY4hkH2rNodbXbmHUrjrQ8hJ7RoYjvf/AIV/2qf4mMh/QV8RjJENah6gZFcVlakRbNFddU2oORklTqkYZdTgbOpGwVjbiH/igsmRh1XYqc7ZHMK2ebHp99PnVhHuBSB83wpCiEpeT9CjnkfzT0wa4A2lxfA0XCGzxJYJw435tq6jyyRWFOqDa1kpBOAp/s8pO42db6eGf3igYAcj/tWVAcJHiKoIDxi8KWNkKHcYK+NCh/0l/wD1P4CraPNakkpQSlxI7zaxhSfUUCT8Jm2ku6qUhAStV7kcRx04zin/AIRSP8O+Nq/6yZXja68Q/aQDTu44ltJUshKRuSTig25VyOBDk0hxKFBpsKGRkgkneoHrs0WyqMntE/5iu62nzKj/ACzUdqfU9JkOOLSo8CO8hJA68s86C2AFAAHKgVmgKKKwTjnQZoqJ19tlBW6pKGxzUo4Aqrk3xtKSIiC6rkFEEJPptk+wNBaOupQ2VqICQMqUdgBVIpXzT7K0bfMSErbCkkHgQn6vIH+dcrrE6YG3bpKEdlJyEFJHGf8A08/+4q9BXWy2tkqcYR8s2Se0lyjl1foDyHrt5UFpNmR4iEl5zClHCEgEqV6AbmkPUsh29azsVnuyfkLeSZbaVqHFIdbUOFBI2HjgHpTGXRG4lxfsuLZU6WCtS/JCTur9w9aTNfw3hO09cksukpusdCpMp37QhS0jCUckJPt6UHqgyABRWNjvk0UFbqmALrpy5wSsIEiMtsqJxjINVHw0u4vWkIi18HbRwYz3CcgqQSkkeRxkVc6lQpzT9xQgkKVHWAR6Uj/DpCIui7RLhywUqYShb2ApLa/vIcx93OwPNPImgdZVsSEKVHSNjkN8WAD4pP3T+6uRTqiSp8OBaB/atp+1bHLvp6jz3FW8eQHTwuDs3cZKM8/Q9R51mbEZloHGFJWn6HG1cKknyNBRlKCrhUW2lOnuuJGWHj6fdV++oXlqbcSxIacK0ZKUFf2yAPvNr++Nvp51JJYlQFLW6UHtD3nkpPZujl9qgfSf0htWiFOHMc5cCU8XyLygVpH5zLg+rntn91At6QmmPqbVjInpLzkxlQ4miXF5aH3OhHI+dNjhUtQDznAv8137Rz1CBsPekPSLYVrzVamTOcSVtYbLnZE5Sk/aKVhW38utO7RdWf6u9wpGym7cgH/U6r+WKCdbYaHfJKsZSuR9oo/qtjlXRanHzJKXy9u3xAPAA/Ueg5bVzI4Q4ppgFLh+oRcqWo/pOnl/GsRy/b5wMltlCFoShKUrKikqXuVKPMnbkB70DENs0Z8K4JV0jR1dmFl57mGmBxLPt0HmarjNlXBwtshQRjBSwd0+SneSfROTQW8mdHi7POhKjyQN1H2FV8q5SFq7NlCWieQUONwj9Ucvc1GITcUZlyAylX+CxkKX6rPeUfwqVs9i19g03AYI3dcHfUfTx8yfag43IhUfmLm92KVbhCjxrPhgDYH0B9anbCWWi4w2iG0RvIkbrV7H/flWoX2X2rKA34y5mStf6qef8PQ0Roj0h0SEJUFH/mZYyvH6COSfXHtQbJdQj7VhOOPYyZWQT5JSd/4UNRXZKu1TxZ6SJCcn9lHIepqwjQG2FdopS3nT9TrquJXt0HtitbrdbfZ4apd1mMxmEc1vKAHp5mg2jQGmnS8srdfxguOHJ9vD2pQ+KDo49OxEKbK3Lswrss94hKgcgDfbBPtWw1NfNSqLWkLcY8QjButyaKEY8W2/qUfXHoasNPaKh2uebrOlSrnd1ghUuUvPDnmEJGyR6CgZ+LG2DRW+9FBz3ABUGQCMgtqz+BpL+G0FCtCWl5jhbdLOFpUBwuDlwrH8+dPTyA40tCuSkkH3ryuHcbj8MJ6LfegZWlnnD2E5CDxRVKJPCvxGdv8AeKBz7RuM4hpxpTYb2SrOVMeh6o/h1qyZmlt1DMsjiV/Zup+hz36HyrcoiXOI060tDrZTxNPIIPuDVOpuRblqZfAkQ1kDgGAFZ8DySry5HoQaBjUkKG4BB2wetU8uyoS2flAgt54vlXSeAkdUnmg+YrEKWtmNxtLXKhcu8CHmMfdKTucee/rzq2ZeQ+hLjKkrbUMhQ5EUHmOnovbfEjUjRiLccU2w4pM1Z+zOMbAfUNtq9BatYXw/OOqeCdg0kcDY8uEc/elWyHHxc1EF5BXb43DtzxnP76e+Q2I9TQYbbCEBCQEpGwSBgD2rjuUL5jhcbQ2p5IKcODKVJPNJ/Ae9TSZjUbCXF99XJAGVK9AN6r5UiQ6Eped+SQr6UI77znoOn76DQQo0baU4nv7iM0jhST+qN1e9SOyVtNpU7wQmTshGAXFeQSKhcU42hTqii3MHZTzxCnnPLfYfv9KkjR1OJC4ramhj+9PpKnVD9FJ5e/4UGpBZBWOGIlQ/tXe+8r0HSpGozzrgW2goOP7w/wB5f7KeQrvjQmWDxhJW4Ru44cqNbvvNRmVvPOobbQMqUs4AHqaCNmE22Q4SXHerrm59vD2rMyXHgsLkTHkMspGStxWBSZK189c5SoOiba5d3knCpij2cVvzK/vY8hW0LQjlydTN1xPXd5OciKklMVvyCNuL9rNBC9rG6ahfXF0PAS8wk8KrtJBSwnoeEc1n0rttOgopkIuOpJTt6uSdw5J/s2z+ggbCnBphtltLTLaG207JSkYA9qkoNUoCQAkAAbAAbCtsUUUBRRRQFclygRrlDciTWEPsOpKVtrGQoGuuig8qTAu3wykF62KfuWlVOEuxSOJ2Hk/UnqUjr6Zr0G2XKBfbaiXCdbkxH0bHnkHmCP5VYrQlSSFAFJGCCOdedXrT9z0hMdvujGi9FWrjn2f7rifvLb8FY6D8KBklQHre6ZUBa+EYCkbkpTvsfzk77dR022reO+mQVvWxQalhPGuKs9x3z9/zh7it9MakteqLd85a3eL7rrK9nGlDopPjWZ1qw8mTCbKihfEWQrhOepQfunxB2PI0CpGu0dr4qSXXeJsu2lpJbcT9oFpWvbA59N+RpplXCQV8ORHQSOFtCe0fV+zyT70mttmV8VGnDciUC1ltakoCHBwLVlK8/SRxc8DPSnSO40grbssMODOFyVkpb/1c1+2R50GrUN5LZdKkwUKAK1qUFvK8cqOw9s1JEbbLn/Do+2MGY9klXpnc/uFdLNv4lh2e5808NwCMIT6J5e5ru2T+z4UHIzb20rS68ovvJ3DjgyR6DkK6itLYKlkJA6nYUpX/AOIVotckW+Al273Qq4Uw4I4yD+kRsnn1qvb0/qXVuHdWSlW23K3NqhOYUd9g44P5UE131+lya5bNJQHb1cQcKLZ4WGTnB41/icCoYmiLjflpl68uBmHIUi3RiURm+WxHNfqacbRZ7fZoiYtsiMxWEckNJwCfM9asAKCCHEYhR0MRWW2WUjCUNpAA9q6KKKAooooCiiigKKKKAooooCtSmtqKBF1JpGUxc16j0k4mLeD/AHhknDUwDooePnVnpHVkfULa2XWlwrrH7smC+MLbPiPFJ6GmZQyMb+1K2rtIIvnBNgSVW+9MA/LzmhhX6qvFPlQU+pIUVfxU0444ylRdiSErOPq4SnGfxNPyeHhSEAAAbDHSvC7zrO62nV9iVqmyuN3GAl1tbjGVJlJVw4U3454aZwdda4UOBKtM2ZeMlYzJcT5D7vXnQM2ptc2XT7gjuvKlXBezcKKO0dUemw5cutUKbdrHWqOK8PfkC0rG8SMrifcHgpfT2pi0voeyaZHHBjl2Ud3JcjvuuE8yVf8AamZPnzoKTTWmLTpqImNaYaGQBhTmMrX6qq7A2rNFAUUUUBRRRQFFFFAUUUUBRRRQf//Z"/>
          <p:cNvSpPr>
            <a:spLocks noChangeAspect="1" noChangeArrowheads="1"/>
          </p:cNvSpPr>
          <p:nvPr/>
        </p:nvSpPr>
        <p:spPr bwMode="auto">
          <a:xfrm>
            <a:off x="63500" y="-722313"/>
            <a:ext cx="1495425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9466" name="Picture 10" descr="http://sunshinecoast.sydneymusicweb.com/batte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7" y="2420889"/>
            <a:ext cx="1368151" cy="1349062"/>
          </a:xfrm>
          <a:prstGeom prst="rect">
            <a:avLst/>
          </a:prstGeom>
          <a:noFill/>
        </p:spPr>
      </p:pic>
      <p:sp>
        <p:nvSpPr>
          <p:cNvPr id="32" name="TextovéPole 31"/>
          <p:cNvSpPr txBox="1"/>
          <p:nvPr/>
        </p:nvSpPr>
        <p:spPr>
          <a:xfrm rot="20136546">
            <a:off x="3793634" y="3025776"/>
            <a:ext cx="1258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autobaterie</a:t>
            </a:r>
            <a:endParaRPr lang="cs-CZ" sz="1600" b="1" dirty="0"/>
          </a:p>
        </p:txBody>
      </p:sp>
      <p:pic>
        <p:nvPicPr>
          <p:cNvPr id="19468" name="Picture 12" descr="http://reklamist.com.ua/uploads/2008/07/1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97737">
            <a:off x="2578779" y="3591070"/>
            <a:ext cx="1081305" cy="1585914"/>
          </a:xfrm>
          <a:prstGeom prst="rect">
            <a:avLst/>
          </a:prstGeom>
          <a:noFill/>
        </p:spPr>
      </p:pic>
      <p:pic>
        <p:nvPicPr>
          <p:cNvPr id="19474" name="Picture 18" descr="http://4.bp.blogspot.com/_Kt9-qDqk21c/ST4uN-2IHaI/AAAAAAAAAd8/9e_UR1bA35w/s320/MCj038257600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581128"/>
            <a:ext cx="1512168" cy="1512169"/>
          </a:xfrm>
          <a:prstGeom prst="rect">
            <a:avLst/>
          </a:prstGeom>
          <a:noFill/>
        </p:spPr>
      </p:pic>
      <p:pic>
        <p:nvPicPr>
          <p:cNvPr id="19476" name="Picture 20" descr="http://www.komenskeho66.cz/materialy/zemepis/obrazky/kone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1988840"/>
            <a:ext cx="1584176" cy="1264751"/>
          </a:xfrm>
          <a:prstGeom prst="rect">
            <a:avLst/>
          </a:prstGeom>
          <a:noFill/>
        </p:spPr>
      </p:pic>
      <p:pic>
        <p:nvPicPr>
          <p:cNvPr id="19460" name="Picture 4" descr="http://ilustrace.pixmac.cz/4/silueta-vetvi-stromu-abstract-pixmac-ilustrace-1209017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124744"/>
            <a:ext cx="1656184" cy="1353931"/>
          </a:xfrm>
          <a:prstGeom prst="rect">
            <a:avLst/>
          </a:prstGeom>
          <a:noFill/>
        </p:spPr>
      </p:pic>
      <p:pic>
        <p:nvPicPr>
          <p:cNvPr id="19478" name="Picture 22" descr="http://storage.canalblog.com/42/17/694967/6204648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981074">
            <a:off x="7303148" y="2867653"/>
            <a:ext cx="1296144" cy="1172702"/>
          </a:xfrm>
          <a:prstGeom prst="rect">
            <a:avLst/>
          </a:prstGeom>
          <a:noFill/>
        </p:spPr>
      </p:pic>
      <p:pic>
        <p:nvPicPr>
          <p:cNvPr id="19480" name="Picture 24" descr="http://www.logbal.cz/img/products/859506730095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59602">
            <a:off x="5541995" y="4084977"/>
            <a:ext cx="1512168" cy="1134126"/>
          </a:xfrm>
          <a:prstGeom prst="rect">
            <a:avLst/>
          </a:prstGeom>
          <a:noFill/>
        </p:spPr>
      </p:pic>
      <p:pic>
        <p:nvPicPr>
          <p:cNvPr id="19470" name="Picture 14" descr="http://t0.gstatic.com/images?q=tbn:ANd9GcQcxXJvPan2jppzUuv8QMq7i8gkxh4W7h33qadmm2bpEEUUxFUX&amp;t=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737837">
            <a:off x="3907374" y="4046018"/>
            <a:ext cx="1646312" cy="1234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204864"/>
            <a:ext cx="8352928" cy="2246769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000" b="1" dirty="0" smtClean="0"/>
              <a:t>Greenpeace</a:t>
            </a:r>
            <a:r>
              <a:rPr lang="cs-CZ" sz="2000" dirty="0" smtClean="0"/>
              <a:t> je </a:t>
            </a:r>
            <a:r>
              <a:rPr lang="cs-CZ" sz="2000" dirty="0" smtClean="0">
                <a:hlinkClick r:id="rId2" action="ppaction://hlinkfile" tooltip="Nestátní nezisková organizace"/>
              </a:rPr>
              <a:t>nevládní nezisková organizace</a:t>
            </a:r>
            <a:r>
              <a:rPr lang="cs-CZ" sz="2000" dirty="0" smtClean="0"/>
              <a:t> pro ochranu </a:t>
            </a:r>
            <a:r>
              <a:rPr lang="cs-CZ" sz="2000" dirty="0" smtClean="0">
                <a:hlinkClick r:id="rId3" action="ppaction://hlinkfile" tooltip="Životní prostředí"/>
              </a:rPr>
              <a:t>životního prostředí</a:t>
            </a:r>
            <a:r>
              <a:rPr lang="cs-CZ" sz="2000" dirty="0" smtClean="0"/>
              <a:t>. Organizace má dnes přibližně 3 miliony členů ve 41 zemích světa. </a:t>
            </a:r>
          </a:p>
          <a:p>
            <a:r>
              <a:rPr lang="cs-CZ" sz="2000" dirty="0" smtClean="0"/>
              <a:t>Greenpeace se snaží upozornit na různé problémy v rámci svých kampaní: vybíjení mláďat </a:t>
            </a:r>
            <a:r>
              <a:rPr lang="cs-CZ" sz="2000" dirty="0" smtClean="0">
                <a:hlinkClick r:id="rId4" action="ppaction://hlinkfile" tooltip="Tuleň"/>
              </a:rPr>
              <a:t>tuleňů</a:t>
            </a:r>
            <a:r>
              <a:rPr lang="cs-CZ" sz="2000" dirty="0" smtClean="0"/>
              <a:t> pro jejich kůži, </a:t>
            </a:r>
            <a:r>
              <a:rPr lang="cs-CZ" sz="2000" dirty="0" smtClean="0">
                <a:hlinkClick r:id="rId5" action="ppaction://hlinkfile" tooltip="Lov velryb"/>
              </a:rPr>
              <a:t>lovu velryb</a:t>
            </a:r>
            <a:r>
              <a:rPr lang="cs-CZ" sz="2000" dirty="0" smtClean="0"/>
              <a:t>, problematika </a:t>
            </a:r>
            <a:r>
              <a:rPr lang="cs-CZ" sz="2000" dirty="0" smtClean="0">
                <a:hlinkClick r:id="rId6" action="ppaction://hlinkfile" tooltip="Jaderná elektrárna"/>
              </a:rPr>
              <a:t>jaderných elektráren</a:t>
            </a:r>
            <a:r>
              <a:rPr lang="cs-CZ" sz="2000" dirty="0" smtClean="0"/>
              <a:t>, ukládání </a:t>
            </a:r>
            <a:r>
              <a:rPr lang="cs-CZ" sz="2000" dirty="0" smtClean="0">
                <a:hlinkClick r:id="rId7" action="ppaction://hlinkfile" tooltip="Radioaktivita"/>
              </a:rPr>
              <a:t>radioaktivního</a:t>
            </a:r>
            <a:r>
              <a:rPr lang="cs-CZ" sz="2000" dirty="0" smtClean="0"/>
              <a:t> odpadu do </a:t>
            </a:r>
            <a:r>
              <a:rPr lang="cs-CZ" sz="2000" dirty="0" smtClean="0">
                <a:hlinkClick r:id="rId8" action="ppaction://hlinkfile" tooltip="Oceán"/>
              </a:rPr>
              <a:t>oceánu</a:t>
            </a:r>
            <a:r>
              <a:rPr lang="cs-CZ" sz="2000" dirty="0" smtClean="0"/>
              <a:t>, kácení </a:t>
            </a:r>
            <a:r>
              <a:rPr lang="cs-CZ" sz="2000" dirty="0" smtClean="0">
                <a:hlinkClick r:id="rId9" action="ppaction://hlinkfile" tooltip="Deštný prales"/>
              </a:rPr>
              <a:t>deštných pralesů</a:t>
            </a:r>
            <a:r>
              <a:rPr lang="cs-CZ" sz="2000" dirty="0" smtClean="0"/>
              <a:t>, pěstování </a:t>
            </a:r>
            <a:r>
              <a:rPr lang="cs-CZ" sz="2000" dirty="0" smtClean="0">
                <a:hlinkClick r:id="rId10" action="ppaction://hlinkfile" tooltip="GMO"/>
              </a:rPr>
              <a:t>geneticky modifikovaných rostlin</a:t>
            </a:r>
            <a:r>
              <a:rPr lang="cs-CZ" sz="2000" dirty="0" smtClean="0"/>
              <a:t>, uvolňování toxických látek do životního prostředí a mnoho dalších.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8864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V České republice jsou čtyři národní parky, následující dva úkoly ti pomohou odpovědět na otázku : Který NP je největší a který je nejstarší ?</a:t>
            </a:r>
            <a:endParaRPr lang="cs-CZ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41277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Přečti si následující úryvek, urči správný počet uvedených slovních druhů a z písmen pak poskládej název největšího NP v Česku.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Podstatné </a:t>
            </a:r>
            <a:r>
              <a:rPr lang="cs-CZ" b="1" smtClean="0"/>
              <a:t>jméno    29     </a:t>
            </a:r>
            <a:r>
              <a:rPr lang="cs-CZ" b="1" dirty="0" smtClean="0">
                <a:solidFill>
                  <a:srgbClr val="C00000"/>
                </a:solidFill>
              </a:rPr>
              <a:t>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50131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Podstatné jméno    31      </a:t>
            </a:r>
            <a:r>
              <a:rPr lang="cs-CZ" b="1" dirty="0" smtClean="0">
                <a:solidFill>
                  <a:srgbClr val="C00000"/>
                </a:solidFill>
              </a:rPr>
              <a:t>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54452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Sloveso                        4</a:t>
            </a: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</a:rPr>
              <a:t>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58052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Sloveso                        3</a:t>
            </a: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</a:rPr>
              <a:t>O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31840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Zájmeno                      2</a:t>
            </a:r>
            <a:r>
              <a:rPr lang="cs-CZ" dirty="0" smtClean="0"/>
              <a:t>       </a:t>
            </a:r>
            <a:r>
              <a:rPr lang="cs-CZ" b="1" dirty="0" smtClean="0">
                <a:solidFill>
                  <a:srgbClr val="C00000"/>
                </a:solidFill>
              </a:rPr>
              <a:t>Š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131840" y="50131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Zájmeno                      3</a:t>
            </a:r>
            <a:r>
              <a:rPr lang="cs-CZ" dirty="0" smtClean="0"/>
              <a:t>       </a:t>
            </a:r>
            <a:r>
              <a:rPr lang="cs-CZ" b="1" dirty="0" smtClean="0">
                <a:solidFill>
                  <a:srgbClr val="C00000"/>
                </a:solidFill>
              </a:rPr>
              <a:t>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131840" y="54452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Přídavné jméno         11     </a:t>
            </a:r>
            <a:r>
              <a:rPr lang="cs-CZ" b="1" dirty="0" smtClean="0">
                <a:solidFill>
                  <a:srgbClr val="C00000"/>
                </a:solidFill>
              </a:rPr>
              <a:t>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58052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Přídavné jméno         15     </a:t>
            </a:r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335688" y="472514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Číslovky               2           </a:t>
            </a:r>
            <a:r>
              <a:rPr lang="cs-CZ" b="1" dirty="0" smtClean="0">
                <a:solidFill>
                  <a:srgbClr val="C00000"/>
                </a:solidFill>
              </a:rPr>
              <a:t>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35688" y="50131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Číslovky               3           </a:t>
            </a:r>
            <a:r>
              <a:rPr lang="cs-CZ" b="1" dirty="0" smtClean="0">
                <a:solidFill>
                  <a:srgbClr val="C00000"/>
                </a:solidFill>
              </a:rPr>
              <a:t>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35688" y="54452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Předložky            5           </a:t>
            </a:r>
            <a:r>
              <a:rPr lang="cs-CZ" b="1" dirty="0" smtClean="0">
                <a:solidFill>
                  <a:srgbClr val="C00000"/>
                </a:solidFill>
              </a:rPr>
              <a:t>V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35688" y="58052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Předložky            8           </a:t>
            </a:r>
            <a:r>
              <a:rPr lang="cs-CZ" b="1" dirty="0" smtClean="0">
                <a:solidFill>
                  <a:srgbClr val="C00000"/>
                </a:solidFill>
              </a:rPr>
              <a:t>T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63093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pc="300" dirty="0" smtClean="0"/>
              <a:t>Tajenka :</a:t>
            </a:r>
            <a:r>
              <a:rPr lang="cs-CZ" sz="2000" b="1" dirty="0" smtClean="0"/>
              <a:t>   _   _   _   _   _   _   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04048" y="6309320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spc="300" dirty="0" smtClean="0">
                <a:solidFill>
                  <a:srgbClr val="C00000"/>
                </a:solidFill>
              </a:rPr>
              <a:t>Šumava</a:t>
            </a:r>
            <a:endParaRPr lang="cs-CZ" sz="2000" b="1" spc="300" dirty="0">
              <a:solidFill>
                <a:srgbClr val="C00000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5148064" y="6309320"/>
            <a:ext cx="2664296" cy="548680"/>
            <a:chOff x="5148064" y="6309320"/>
            <a:chExt cx="2664296" cy="548680"/>
          </a:xfrm>
        </p:grpSpPr>
        <p:sp>
          <p:nvSpPr>
            <p:cNvPr id="19" name="Obdélník s odříznutým příčným rohem 18"/>
            <p:cNvSpPr/>
            <p:nvPr/>
          </p:nvSpPr>
          <p:spPr>
            <a:xfrm>
              <a:off x="5148064" y="6309320"/>
              <a:ext cx="2664296" cy="548680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5580112" y="6453336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cap="small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Řešení</a:t>
              </a:r>
              <a:endParaRPr lang="cs-CZ" b="1" cap="small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Poznej živočichy žijící v České republice, zapiš jejich názvy do křížovky a dozvíš se jméno nejstaršího národního parku v Čechách</a:t>
            </a:r>
            <a:endParaRPr lang="cs-CZ" sz="20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635896" y="908720"/>
          <a:ext cx="5256585" cy="4649843"/>
        </p:xfrm>
        <a:graphic>
          <a:graphicData uri="http://schemas.openxmlformats.org/drawingml/2006/table">
            <a:tbl>
              <a:tblPr/>
              <a:tblGrid>
                <a:gridCol w="584065"/>
                <a:gridCol w="584065"/>
                <a:gridCol w="584065"/>
                <a:gridCol w="584065"/>
                <a:gridCol w="584065"/>
                <a:gridCol w="584065"/>
                <a:gridCol w="584065"/>
                <a:gridCol w="584065"/>
                <a:gridCol w="584065"/>
              </a:tblGrid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cs-CZ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cs-CZ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cs-CZ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www.rspb.org.uk/images/cache/buzz300_tcm9-166973_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936104" cy="936104"/>
          </a:xfrm>
          <a:prstGeom prst="rect">
            <a:avLst/>
          </a:prstGeom>
          <a:noFill/>
        </p:spPr>
      </p:pic>
      <p:pic>
        <p:nvPicPr>
          <p:cNvPr id="1029" name="Picture 5" descr="http://iv-flowers.com/pics/parnokopytnye-chast-2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908720"/>
            <a:ext cx="1224136" cy="918102"/>
          </a:xfrm>
          <a:prstGeom prst="rect">
            <a:avLst/>
          </a:prstGeom>
          <a:noFill/>
        </p:spPr>
      </p:pic>
      <p:pic>
        <p:nvPicPr>
          <p:cNvPr id="1031" name="Picture 7" descr="http://www.alianaleevi.com/img/picture/273/krte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204864"/>
            <a:ext cx="1296144" cy="864096"/>
          </a:xfrm>
          <a:prstGeom prst="rect">
            <a:avLst/>
          </a:prstGeom>
          <a:noFill/>
        </p:spPr>
      </p:pic>
      <p:pic>
        <p:nvPicPr>
          <p:cNvPr id="1033" name="Picture 9" descr="http://krnov.svazskautu.cz/oddil/tz/test/55/img/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988840"/>
            <a:ext cx="1256201" cy="792088"/>
          </a:xfrm>
          <a:prstGeom prst="rect">
            <a:avLst/>
          </a:prstGeom>
          <a:noFill/>
        </p:spPr>
      </p:pic>
      <p:pic>
        <p:nvPicPr>
          <p:cNvPr id="1035" name="Picture 11" descr="http://warmongers.kx.cz/Jel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356992"/>
            <a:ext cx="1008112" cy="961067"/>
          </a:xfrm>
          <a:prstGeom prst="rect">
            <a:avLst/>
          </a:prstGeom>
          <a:noFill/>
        </p:spPr>
      </p:pic>
      <p:pic>
        <p:nvPicPr>
          <p:cNvPr id="1037" name="Picture 13" descr="http://www.sar.rodgor.ru/pictures/news/11238/picture-300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3501008"/>
            <a:ext cx="1296144" cy="972108"/>
          </a:xfrm>
          <a:prstGeom prst="rect">
            <a:avLst/>
          </a:prstGeom>
          <a:noFill/>
        </p:spPr>
      </p:pic>
      <p:pic>
        <p:nvPicPr>
          <p:cNvPr id="1039" name="Picture 15" descr="http://t2.gstatic.com/images?q=tbn:ANd9GcRKYBBnbIqos9wLJyeLAnVyHWKwNVAd7LnnOUEe8GKHkhIKmrxn&amp;t=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4869160"/>
            <a:ext cx="1080120" cy="864957"/>
          </a:xfrm>
          <a:prstGeom prst="rect">
            <a:avLst/>
          </a:prstGeom>
          <a:noFill/>
        </p:spPr>
      </p:pic>
      <p:sp>
        <p:nvSpPr>
          <p:cNvPr id="1041" name="AutoShape 17" descr="data:image/jpeg;base64,/9j/4AAQSkZJRgABAQAAAQABAAD/2wCEAAkGBhQSEBITEBQVFREWFRYVFRgXFRcZIBghFhgfHRwZHBwZHycqFyIjGh4UHzEsLycpLy0sFSQxNTI2NScrLDUBCQoKDQwNGg8PGDQkHyQpKSksKiwqKSkpLCwsKSwsLCkpLCkpLCkpKSwpKikpKSksLCwsKSwpLCwsLCkpKSkpKf/AABEIADgAbgMBIgACEQEDEQH/xAAbAAACAgMBAAAAAAAAAAAAAAAABwEGAgQFA//EADoQAAEEAAMGAwUGBAcAAAAAAAEAAgMRBCExBQYSQVFhB3GBEyKRofAyM1KSwdEVI7HxFCRCU4Ky4f/EABgBAQEBAQEAAAAAAAAAAAAAAAACAQME/8QAHxEAAwACAgMBAQAAAAAAAAAAAAECAxESQQQhMRQT/9oADAMBAAIRAxEAPwB4IQpQAoQhACEIQAoLqzOilKffzfz2kj4MPIWxMJa9zTRe4DMA/hGnc2dAsb0gNaOQOFggjssko/DPeUwymGWyyV12STwu0vPrkD3HYpuBTNKkAQhCsAhCEBi94aCXEAAWSTQAHMnkqttDxQwETuETe0f+GMF3z0VlnlZ9l5b71gAke91GeuSXfiDuPhXRGbD+zixDLdk5oLxeep15jqsbB5bT8d4ItMNM7oS6MA/Ant8VzHePznnhgwYJq7fKcvQN/VUCTDOfXE0e7rQAB/4gakg33tYDZojc+sqNCjV5UeeQsmz2Uqtk8i8O8W9pP+zHhoxdfZe469S+vkvGTxT2k3Uw+kV/qtKHZdgW0htGiRWpHLQgjVbJ3fDmXwgHlVaXl65A+ZXmfka9G8b6MsV4pbQkiczigAe2uNsbg4X0PHQPLTyoqoRskGYH5XfXMf06BWtu7BsUXa8q88xzGVaXn6rA7BLQbcczlYHz+uS5/pTKWPK+jPc3HYWOQnGmRrW1wta2we7i3Qdh+9t/Ab4YOUXHiI/Jzgw/B1JO/wABBI9515WaH7/qpfu3k7h6ZZN+hXrqrnyJk3+eRfUN/B73QTTmGEueQaL2i23zAdzrK/MLp4zaMcQ4pXho7nXy6pAQYPE4d1wyvjv8D3M15e6Ra1XtxXtmySufICRxFzy70PESu05k+yX66G9tLxIjYahie/WnO90ZdOZzVvhk4mtcNCAfiEoMV92LI4uQs9OfXzOfdNbY4/y8PP8Als/6hVFNtoppaMtpbKjxDOCZoc3l27hVyTcAN+5lLOg4W15ZDNW5C6NJmbYs8R4ZcBLgDJm421wFWb+zV/DqubtfZUWEYS5nAKBdbS40SM3A9z8Sm9Srm+Wymyxtc5oLRxNdfRw/p+6xvitpEqVsq+xsTDIxmhbQzIo+orVdo7Ibw+6Bpkq3Du7LhMnAmF2bHa1f+l3QphYDZ8T4Y3FjSSxuddlwx0rpzUnWlpbllOl2UKIBAyIoGtb5jRc7ExhpcKJPMCuaZf8AC4v9tn5QlxtzdqWOV8kTSWtzdkTWevcaf2XPL4sNbSLnNa9bNSPBTO+6hcc+iMZg54QPbMLL0y+gPrJWTcPaVvczitrm2BfMf+WrpNA17S17Q5p1BFhMXjxraIu6b+iu2XhmEfzow+jYtzvlRXe2vuCHDiwpYDrwvBz7cX7g+a7D90Iwbic5g6ZOHpefzXeYygB0C7zjRGxPY3ZckOU0bmHqcwfJwyI9U1tkEf4eHh09myvyhbbmAiiAR0KGsAAAAAGQAVTj4tsNkoQhdDAUObeuiEIDGWIOBa4AtORBFoggDGhrRTQKAUIWA9EEIQtBrQbOiY4uZGxrjqQ0AnzI1WyhCAEKUICEKUID/9k="/>
          <p:cNvSpPr>
            <a:spLocks noChangeAspect="1" noChangeArrowheads="1"/>
          </p:cNvSpPr>
          <p:nvPr/>
        </p:nvSpPr>
        <p:spPr bwMode="auto">
          <a:xfrm>
            <a:off x="63500" y="-265113"/>
            <a:ext cx="1047750" cy="533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3" name="AutoShape 19" descr="data:image/jpeg;base64,/9j/4AAQSkZJRgABAQAAAQABAAD/2wCEAAkGBhQSEBITEBQVFREWFRYVFRgXFRcZIBghFhgfHRwZHBwZHycqFyIjGh4UHzEsLycpLy0sFSQxNTI2NScrLDUBCQoKDQwNGg8PGDQkHyQpKSksKiwqKSkpLCwsKSwsLCkpLCkpLCkpKSwpKikpKSksLCwsKSwpLCwsLCkpKSkpKf/AABEIADgAbgMBIgACEQEDEQH/xAAbAAACAgMBAAAAAAAAAAAAAAAABwEGAgQFA//EADoQAAEEAAMGAwUGBAcAAAAAAAEAAgMRBCExBQYSQVFhB3GBEyKRofAyM1KSwdEVI7HxFCRCU4Ky4f/EABgBAQEBAQEAAAAAAAAAAAAAAAACAQME/8QAHxEAAwACAgMBAQAAAAAAAAAAAAECAxESQQQhMRQT/9oADAMBAAIRAxEAPwB4IQpQAoQhACEIQAoLqzOilKffzfz2kj4MPIWxMJa9zTRe4DMA/hGnc2dAsb0gNaOQOFggjssko/DPeUwymGWyyV12STwu0vPrkD3HYpuBTNKkAQhCsAhCEBi94aCXEAAWSTQAHMnkqttDxQwETuETe0f+GMF3z0VlnlZ9l5b71gAke91GeuSXfiDuPhXRGbD+zixDLdk5oLxeep15jqsbB5bT8d4ItMNM7oS6MA/Ant8VzHePznnhgwYJq7fKcvQN/VUCTDOfXE0e7rQAB/4gakg33tYDZojc+sqNCjV5UeeQsmz2Uqtk8i8O8W9pP+zHhoxdfZe469S+vkvGTxT2k3Uw+kV/qtKHZdgW0htGiRWpHLQgjVbJ3fDmXwgHlVaXl65A+ZXmfka9G8b6MsV4pbQkiczigAe2uNsbg4X0PHQPLTyoqoRskGYH5XfXMf06BWtu7BsUXa8q88xzGVaXn6rA7BLQbcczlYHz+uS5/pTKWPK+jPc3HYWOQnGmRrW1wta2we7i3Qdh+9t/Ab4YOUXHiI/Jzgw/B1JO/wABBI9515WaH7/qpfu3k7h6ZZN+hXrqrnyJk3+eRfUN/B73QTTmGEueQaL2i23zAdzrK/MLp4zaMcQ4pXho7nXy6pAQYPE4d1wyvjv8D3M15e6Ra1XtxXtmySufICRxFzy70PESu05k+yX66G9tLxIjYahie/WnO90ZdOZzVvhk4mtcNCAfiEoMV92LI4uQs9OfXzOfdNbY4/y8PP8Als/6hVFNtoppaMtpbKjxDOCZoc3l27hVyTcAN+5lLOg4W15ZDNW5C6NJmbYs8R4ZcBLgDJm421wFWb+zV/DqubtfZUWEYS5nAKBdbS40SM3A9z8Sm9Srm+Wymyxtc5oLRxNdfRw/p+6xvitpEqVsq+xsTDIxmhbQzIo+orVdo7Ibw+6Bpkq3Du7LhMnAmF2bHa1f+l3QphYDZ8T4Y3FjSSxuddlwx0rpzUnWlpbllOl2UKIBAyIoGtb5jRc7ExhpcKJPMCuaZf8AC4v9tn5QlxtzdqWOV8kTSWtzdkTWevcaf2XPL4sNbSLnNa9bNSPBTO+6hcc+iMZg54QPbMLL0y+gPrJWTcPaVvczitrm2BfMf+WrpNA17S17Q5p1BFhMXjxraIu6b+iu2XhmEfzow+jYtzvlRXe2vuCHDiwpYDrwvBz7cX7g+a7D90Iwbic5g6ZOHpefzXeYygB0C7zjRGxPY3ZckOU0bmHqcwfJwyI9U1tkEf4eHh09myvyhbbmAiiAR0KGsAAAAAGQAVTj4tsNkoQhdDAUObeuiEIDGWIOBa4AtORBFoggDGhrRTQKAUIWA9EEIQtBrQbOiY4uZGxrjqQ0AnzI1WyhCAEKUICEKUID/9k="/>
          <p:cNvSpPr>
            <a:spLocks noChangeAspect="1" noChangeArrowheads="1"/>
          </p:cNvSpPr>
          <p:nvPr/>
        </p:nvSpPr>
        <p:spPr bwMode="auto">
          <a:xfrm>
            <a:off x="63500" y="-265113"/>
            <a:ext cx="1047750" cy="533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5" name="AutoShape 21" descr="data:image/jpeg;base64,/9j/4AAQSkZJRgABAQAAAQABAAD/2wCEAAkGBhQSEBITEBQVFREWFRYVFRgXFRcZIBghFhgfHRwZHBwZHycqFyIjGh4UHzEsLycpLy0sFSQxNTI2NScrLDUBCQoKDQwNGg8PGDQkHyQpKSksKiwqKSkpLCwsKSwsLCkpLCkpLCkpKSwpKikpKSksLCwsKSwpLCwsLCkpKSkpKf/AABEIADgAbgMBIgACEQEDEQH/xAAbAAACAgMBAAAAAAAAAAAAAAAABwEGAgQFA//EADoQAAEEAAMGAwUGBAcAAAAAAAEAAgMRBCExBQYSQVFhB3GBEyKRofAyM1KSwdEVI7HxFCRCU4Ky4f/EABgBAQEBAQEAAAAAAAAAAAAAAAACAQME/8QAHxEAAwACAgMBAQAAAAAAAAAAAAECAxESQQQhMRQT/9oADAMBAAIRAxEAPwB4IQpQAoQhACEIQAoLqzOilKffzfz2kj4MPIWxMJa9zTRe4DMA/hGnc2dAsb0gNaOQOFggjssko/DPeUwymGWyyV12STwu0vPrkD3HYpuBTNKkAQhCsAhCEBi94aCXEAAWSTQAHMnkqttDxQwETuETe0f+GMF3z0VlnlZ9l5b71gAke91GeuSXfiDuPhXRGbD+zixDLdk5oLxeep15jqsbB5bT8d4ItMNM7oS6MA/Ant8VzHePznnhgwYJq7fKcvQN/VUCTDOfXE0e7rQAB/4gakg33tYDZojc+sqNCjV5UeeQsmz2Uqtk8i8O8W9pP+zHhoxdfZe469S+vkvGTxT2k3Uw+kV/qtKHZdgW0htGiRWpHLQgjVbJ3fDmXwgHlVaXl65A+ZXmfka9G8b6MsV4pbQkiczigAe2uNsbg4X0PHQPLTyoqoRskGYH5XfXMf06BWtu7BsUXa8q88xzGVaXn6rA7BLQbcczlYHz+uS5/pTKWPK+jPc3HYWOQnGmRrW1wta2we7i3Qdh+9t/Ab4YOUXHiI/Jzgw/B1JO/wABBI9515WaH7/qpfu3k7h6ZZN+hXrqrnyJk3+eRfUN/B73QTTmGEueQaL2i23zAdzrK/MLp4zaMcQ4pXho7nXy6pAQYPE4d1wyvjv8D3M15e6Ra1XtxXtmySufICRxFzy70PESu05k+yX66G9tLxIjYahie/WnO90ZdOZzVvhk4mtcNCAfiEoMV92LI4uQs9OfXzOfdNbY4/y8PP8Als/6hVFNtoppaMtpbKjxDOCZoc3l27hVyTcAN+5lLOg4W15ZDNW5C6NJmbYs8R4ZcBLgDJm421wFWb+zV/DqubtfZUWEYS5nAKBdbS40SM3A9z8Sm9Srm+Wymyxtc5oLRxNdfRw/p+6xvitpEqVsq+xsTDIxmhbQzIo+orVdo7Ibw+6Bpkq3Du7LhMnAmF2bHa1f+l3QphYDZ8T4Y3FjSSxuddlwx0rpzUnWlpbllOl2UKIBAyIoGtb5jRc7ExhpcKJPMCuaZf8AC4v9tn5QlxtzdqWOV8kTSWtzdkTWevcaf2XPL4sNbSLnNa9bNSPBTO+6hcc+iMZg54QPbMLL0y+gPrJWTcPaVvczitrm2BfMf+WrpNA17S17Q5p1BFhMXjxraIu6b+iu2XhmEfzow+jYtzvlRXe2vuCHDiwpYDrwvBz7cX7g+a7D90Iwbic5g6ZOHpefzXeYygB0C7zjRGxPY3ZckOU0bmHqcwfJwyI9U1tkEf4eHh09myvyhbbmAiiAR0KGsAAAAAGQAVTj4tsNkoQhdDAUObeuiEIDGWIOBa4AtORBFoggDGhrRTQKAUIWA9EEIQtBrQbOiY4uZGxrjqQ0AnzI1WyhCAEKUICEKUID/9k="/>
          <p:cNvSpPr>
            <a:spLocks noChangeAspect="1" noChangeArrowheads="1"/>
          </p:cNvSpPr>
          <p:nvPr/>
        </p:nvSpPr>
        <p:spPr bwMode="auto">
          <a:xfrm>
            <a:off x="63500" y="-265113"/>
            <a:ext cx="1047750" cy="533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47" name="Picture 23" descr="http://trinecgeo.wgz.cz/image/thm/141692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5157192"/>
            <a:ext cx="1644600" cy="835150"/>
          </a:xfrm>
          <a:prstGeom prst="rect">
            <a:avLst/>
          </a:prstGeom>
          <a:noFill/>
        </p:spPr>
      </p:pic>
      <p:pic>
        <p:nvPicPr>
          <p:cNvPr id="1049" name="Picture 25" descr="http://www.indiancorral.cz/sovy/sycek_obecny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5589240"/>
            <a:ext cx="1008112" cy="1063029"/>
          </a:xfrm>
          <a:prstGeom prst="rect">
            <a:avLst/>
          </a:prstGeom>
          <a:noFill/>
        </p:spPr>
      </p:pic>
      <p:sp>
        <p:nvSpPr>
          <p:cNvPr id="17" name="TextovéPole 16"/>
          <p:cNvSpPr txBox="1"/>
          <p:nvPr/>
        </p:nvSpPr>
        <p:spPr>
          <a:xfrm>
            <a:off x="46754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11247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 rot="10800000" flipV="1">
            <a:off x="251520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699792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907704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23528" y="50851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051720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92280" y="58772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51" name="Picture 27" descr="http://poutnik2.sweb.cz/foto/ptaci/pevci/kos-cerny-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5661248"/>
            <a:ext cx="1584176" cy="979549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4716016" y="5949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529</Words>
  <Application>Microsoft Office PowerPoint</Application>
  <PresentationFormat>Předvádění na obrazovce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ŽIVOTNÍ PROSTŘEDÍ</vt:lpstr>
      <vt:lpstr>Deset základních hesel ochránce přírody</vt:lpstr>
      <vt:lpstr>Snímek 3</vt:lpstr>
      <vt:lpstr>Krkonošský národní park</vt:lpstr>
      <vt:lpstr>Správa krkonošského národního parku</vt:lpstr>
      <vt:lpstr>TŘÍDĚNÍ ODPADU</vt:lpstr>
      <vt:lpstr>Snímek 7</vt:lpstr>
      <vt:lpstr>Snímek 8</vt:lpstr>
      <vt:lpstr>Snímek 9</vt:lpstr>
    </vt:vector>
  </TitlesOfParts>
  <Company>Základní škola a mateřská škola Aš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VY_32_INOVACE_08_Přírodověda_ 5.ročník_ 20_Ochrana životního prostředí</dc:title>
  <dc:creator>Martínek Jiří</dc:creator>
  <cp:lastModifiedBy>Brandtnerovi</cp:lastModifiedBy>
  <cp:revision>51</cp:revision>
  <dcterms:created xsi:type="dcterms:W3CDTF">2012-05-04T16:26:40Z</dcterms:created>
  <dcterms:modified xsi:type="dcterms:W3CDTF">2020-05-23T15:05:20Z</dcterms:modified>
</cp:coreProperties>
</file>