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8883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4534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86543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5190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26869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6624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88509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4365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8709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609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4399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6719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457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09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7439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6673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8427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8966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2D5677-FE9E-47EB-9947-2E66EB6F235E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0950A8-1A5C-48BE-9044-C9C55086EE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2023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817581" y="692697"/>
            <a:ext cx="7175351" cy="864096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VODSTVO ČR</a:t>
            </a:r>
            <a:endParaRPr lang="cs-CZ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619671" y="1988840"/>
            <a:ext cx="5904657" cy="394582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36" y="1523999"/>
            <a:ext cx="6369399" cy="47710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695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700808"/>
            <a:ext cx="6554867" cy="431899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400800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3600" b="1" dirty="0" smtClean="0">
                <a:solidFill>
                  <a:srgbClr val="FF0000"/>
                </a:solidFill>
              </a:rPr>
              <a:t>POVODÍ </a:t>
            </a:r>
          </a:p>
          <a:p>
            <a:pPr marL="0" indent="0" algn="ctr">
              <a:buNone/>
            </a:pPr>
            <a:r>
              <a:rPr lang="cs-CZ" altLang="cs-CZ" dirty="0" smtClean="0"/>
              <a:t>oblast</a:t>
            </a:r>
            <a:r>
              <a:rPr lang="cs-CZ" altLang="cs-CZ" dirty="0"/>
              <a:t>, z níž se veškerá voda stéká do jedné řeky 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img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84784"/>
            <a:ext cx="7374731" cy="512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262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3400" y="116632"/>
            <a:ext cx="7422976" cy="108012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Jak využíváme vodní toky?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755576" y="980728"/>
            <a:ext cx="7704856" cy="273630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Přehrady jako zásobárny vody pro města.</a:t>
            </a:r>
          </a:p>
          <a:p>
            <a:r>
              <a:rPr lang="cs-CZ" dirty="0">
                <a:solidFill>
                  <a:schemeClr val="bg1"/>
                </a:solidFill>
              </a:rPr>
              <a:t>Koupání a vodní sporty.</a:t>
            </a:r>
          </a:p>
          <a:p>
            <a:r>
              <a:rPr lang="cs-CZ" dirty="0">
                <a:solidFill>
                  <a:schemeClr val="bg1"/>
                </a:solidFill>
              </a:rPr>
              <a:t>Výstavba vodních elektráren.</a:t>
            </a:r>
          </a:p>
          <a:p>
            <a:r>
              <a:rPr lang="cs-CZ" dirty="0">
                <a:solidFill>
                  <a:schemeClr val="bg1"/>
                </a:solidFill>
              </a:rPr>
              <a:t>Mlýny a pily na vodní pohon.</a:t>
            </a:r>
          </a:p>
          <a:p>
            <a:r>
              <a:rPr lang="cs-CZ" dirty="0">
                <a:solidFill>
                  <a:schemeClr val="bg1"/>
                </a:solidFill>
              </a:rPr>
              <a:t>Chov ryb a vodní </a:t>
            </a:r>
            <a:r>
              <a:rPr lang="cs-CZ" dirty="0" smtClean="0">
                <a:solidFill>
                  <a:schemeClr val="bg1"/>
                </a:solidFill>
              </a:rPr>
              <a:t>drůbeže.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6" name="Picture 5" descr="C:\Users\phejlova\AppData\Local\Microsoft\Windows\Temporary Internet Files\Content.IE5\HQNESU61\MC9003549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105014" cy="1877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phejlova\AppData\Local\Microsoft\Windows\Temporary Internet Files\Content.IE5\BCV4DZA3\MC90029775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67" y="4772428"/>
            <a:ext cx="2314779" cy="1713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hejlova\AppData\Local\Microsoft\Windows\Temporary Internet Files\Content.IE5\8VEWXR4I\MP90040655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6" y="3294734"/>
            <a:ext cx="2843132" cy="1894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15" y="3717032"/>
            <a:ext cx="2868023" cy="19120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5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1564"/>
            <a:ext cx="6512511" cy="1143000"/>
          </a:xfrm>
        </p:spPr>
        <p:txBody>
          <a:bodyPr/>
          <a:lstStyle/>
          <a:p>
            <a:r>
              <a:rPr lang="cs-CZ" dirty="0" smtClean="0"/>
              <a:t>Odpovězte na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793122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1) Jak se nazývá území, ze kterého všechny vody stékají do jedné řeky?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………………………………………………………………………….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2) Která je naše nejdelší řeka?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…………………………………………………………………………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3) Jaký význam mají řeky?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…………………………………………………………………........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4) Kde pramení a kam ústí řeka Labe?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………………………………………………………………………….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5) Vyjmenujte čtyři naše nejznámější řeky.</a:t>
            </a:r>
          </a:p>
          <a:p>
            <a:pPr marL="0" indent="0">
              <a:buNone/>
            </a:pPr>
            <a:r>
              <a:rPr lang="cs-CZ" dirty="0" smtClean="0"/>
              <a:t>………………………………………………………………………….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030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6) Které nejznámější přehrady jsou postaveny na Vltavě?</a:t>
            </a:r>
          </a:p>
          <a:p>
            <a:pPr marL="0" indent="0">
              <a:buNone/>
            </a:pPr>
            <a:r>
              <a:rPr lang="cs-CZ" dirty="0" smtClean="0"/>
              <a:t>………………………………………………………………………</a:t>
            </a:r>
          </a:p>
          <a:p>
            <a:pPr marL="0" indent="0">
              <a:buNone/>
            </a:pPr>
            <a:r>
              <a:rPr lang="cs-CZ" dirty="0" smtClean="0"/>
              <a:t>7) Jaký význam mají přehrady?</a:t>
            </a:r>
          </a:p>
          <a:p>
            <a:pPr marL="0" indent="0">
              <a:buNone/>
            </a:pPr>
            <a:r>
              <a:rPr lang="cs-CZ" dirty="0" smtClean="0"/>
              <a:t>……………………………………………………………………….</a:t>
            </a:r>
          </a:p>
          <a:p>
            <a:pPr marL="0" indent="0">
              <a:buNone/>
            </a:pPr>
            <a:r>
              <a:rPr lang="cs-CZ" dirty="0" smtClean="0"/>
              <a:t>8) Napište oblast a názvy nejznámějších jezer.</a:t>
            </a:r>
          </a:p>
          <a:p>
            <a:pPr marL="0" indent="0">
              <a:buNone/>
            </a:pPr>
            <a:r>
              <a:rPr lang="cs-CZ" dirty="0" smtClean="0"/>
              <a:t>…………………………………………………………………….</a:t>
            </a:r>
          </a:p>
          <a:p>
            <a:pPr marL="0" indent="0">
              <a:buNone/>
            </a:pPr>
            <a:r>
              <a:rPr lang="cs-CZ" dirty="0" smtClean="0"/>
              <a:t>9) Do kterých moří odvádějí vodu řeky pramenící v ČR?</a:t>
            </a:r>
          </a:p>
          <a:p>
            <a:pPr marL="0" indent="0">
              <a:buNone/>
            </a:pPr>
            <a:r>
              <a:rPr lang="cs-CZ" dirty="0" smtClean="0"/>
              <a:t>………………………………………………………………………</a:t>
            </a:r>
          </a:p>
          <a:p>
            <a:pPr marL="0" indent="0">
              <a:buNone/>
            </a:pPr>
            <a:r>
              <a:rPr lang="cs-CZ" dirty="0" smtClean="0"/>
              <a:t>10) V které oblasti se nacházejí naše nejznámější  rybníky a který je největší?</a:t>
            </a:r>
          </a:p>
          <a:p>
            <a:pPr marL="0" indent="0">
              <a:buNone/>
            </a:pPr>
            <a:r>
              <a:rPr lang="cs-CZ" dirty="0" smtClean="0"/>
              <a:t>…………………………………………………………………………………..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701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03648" y="28631"/>
            <a:ext cx="6512511" cy="1143000"/>
          </a:xfrm>
        </p:spPr>
        <p:txBody>
          <a:bodyPr/>
          <a:lstStyle/>
          <a:p>
            <a:r>
              <a:rPr lang="cs-CZ" dirty="0" smtClean="0"/>
              <a:t>K názvu </a:t>
            </a:r>
            <a:r>
              <a:rPr lang="cs-CZ" smtClean="0"/>
              <a:t>řeky doplňte </a:t>
            </a:r>
            <a:r>
              <a:rPr lang="cs-CZ" dirty="0" smtClean="0"/>
              <a:t>správné číslo</a:t>
            </a:r>
            <a:endParaRPr lang="cs-CZ" dirty="0"/>
          </a:p>
        </p:txBody>
      </p:sp>
      <p:pic>
        <p:nvPicPr>
          <p:cNvPr id="2" name="Picture 2" descr="C:\Users\Simona\Desktop\Bez názvu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821" y1="14625" x2="5821" y2="14625"/>
                        <a14:backgroundMark x1="5821" y1="14625" x2="5821" y2="14625"/>
                        <a14:backgroundMark x1="19958" y1="25296" x2="19958" y2="25296"/>
                        <a14:backgroundMark x1="19958" y1="25296" x2="19958" y2="25296"/>
                        <a14:backgroundMark x1="6861" y1="34783" x2="6861" y2="34783"/>
                        <a14:backgroundMark x1="6861" y1="34783" x2="6861" y2="34783"/>
                        <a14:backgroundMark x1="21830" y1="91700" x2="21830" y2="91700"/>
                        <a14:backgroundMark x1="18295" y1="85771" x2="18295" y2="85771"/>
                        <a14:backgroundMark x1="15593" y1="81818" x2="15593" y2="81818"/>
                        <a14:backgroundMark x1="15593" y1="81818" x2="15593" y2="81818"/>
                        <a14:backgroundMark x1="14553" y1="73518" x2="14553" y2="73518"/>
                        <a14:backgroundMark x1="25156" y1="16206" x2="25156" y2="16206"/>
                        <a14:backgroundMark x1="24116" y1="7510" x2="24116" y2="7510"/>
                        <a14:backgroundMark x1="79834" y1="5929" x2="79834" y2="5929"/>
                        <a14:backgroundMark x1="94595" y1="12648" x2="94595" y2="12648"/>
                        <a14:backgroundMark x1="95426" y1="73123" x2="95426" y2="73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03260"/>
            <a:ext cx="6264696" cy="3295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mona\Desktop\Bez názvu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186" b="98419" l="9563" r="9833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33"/>
          <a:stretch/>
        </p:blipFill>
        <p:spPr bwMode="auto">
          <a:xfrm>
            <a:off x="395536" y="2397069"/>
            <a:ext cx="5882850" cy="3427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660232" y="1772816"/>
            <a:ext cx="17281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Morava</a:t>
            </a:r>
          </a:p>
          <a:p>
            <a:r>
              <a:rPr lang="cs-CZ" sz="2400" dirty="0" smtClean="0"/>
              <a:t>Sázava</a:t>
            </a:r>
          </a:p>
          <a:p>
            <a:r>
              <a:rPr lang="cs-CZ" sz="2400" dirty="0" smtClean="0"/>
              <a:t>Berounka</a:t>
            </a:r>
          </a:p>
          <a:p>
            <a:r>
              <a:rPr lang="cs-CZ" sz="2400" dirty="0" smtClean="0"/>
              <a:t>Vltava</a:t>
            </a:r>
          </a:p>
          <a:p>
            <a:r>
              <a:rPr lang="cs-CZ" sz="2400" dirty="0" smtClean="0"/>
              <a:t>Jihlava</a:t>
            </a:r>
          </a:p>
          <a:p>
            <a:r>
              <a:rPr lang="cs-CZ" sz="2400" dirty="0" smtClean="0"/>
              <a:t>Labe</a:t>
            </a:r>
          </a:p>
          <a:p>
            <a:r>
              <a:rPr lang="cs-CZ" sz="2400" dirty="0" smtClean="0"/>
              <a:t>Bečva</a:t>
            </a:r>
          </a:p>
          <a:p>
            <a:r>
              <a:rPr lang="cs-CZ" sz="2400" dirty="0" smtClean="0"/>
              <a:t>Jizera</a:t>
            </a:r>
          </a:p>
          <a:p>
            <a:r>
              <a:rPr lang="cs-CZ" sz="2400" dirty="0" smtClean="0"/>
              <a:t>Ohře</a:t>
            </a:r>
          </a:p>
          <a:p>
            <a:r>
              <a:rPr lang="cs-CZ" sz="2400" dirty="0" smtClean="0"/>
              <a:t>Svratka</a:t>
            </a:r>
          </a:p>
          <a:p>
            <a:r>
              <a:rPr lang="cs-CZ" sz="2400" dirty="0" smtClean="0"/>
              <a:t>Odra</a:t>
            </a:r>
          </a:p>
          <a:p>
            <a:r>
              <a:rPr lang="cs-CZ" sz="2400" dirty="0" smtClean="0"/>
              <a:t>Dyje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44408" y="1772816"/>
            <a:ext cx="576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8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6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4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5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7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9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1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11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10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12</a:t>
            </a:r>
            <a:endParaRPr lang="cs-CZ" sz="1600" dirty="0"/>
          </a:p>
        </p:txBody>
      </p:sp>
    </p:spTree>
    <p:extLst>
      <p:ext uri="{BB962C8B-B14F-4D97-AF65-F5344CB8AC3E}">
        <p14:creationId xmlns="" xmlns:p14="http://schemas.microsoft.com/office/powerpoint/2010/main" val="4435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VODSTVO ČESKÉ REPUBLIKY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357298"/>
            <a:ext cx="8229600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POVODÍ </a:t>
            </a:r>
            <a:r>
              <a:rPr lang="cs-CZ" dirty="0" smtClean="0">
                <a:solidFill>
                  <a:schemeClr val="bg1"/>
                </a:solidFill>
              </a:rPr>
              <a:t>= území, odkud voda odtéká do jedné řeky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ÚMOŘÍ </a:t>
            </a:r>
            <a:r>
              <a:rPr lang="cs-CZ" dirty="0" smtClean="0">
                <a:solidFill>
                  <a:schemeClr val="bg1"/>
                </a:solidFill>
              </a:rPr>
              <a:t>= území odkud voda odtéká do jednoho moře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ROZVODÍ </a:t>
            </a:r>
            <a:r>
              <a:rPr lang="cs-CZ" dirty="0" smtClean="0">
                <a:solidFill>
                  <a:schemeClr val="bg1"/>
                </a:solidFill>
              </a:rPr>
              <a:t>= hranice mezi povodími nebo úmořími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ÚSTÍ </a:t>
            </a:r>
            <a:r>
              <a:rPr lang="cs-CZ" dirty="0" smtClean="0">
                <a:solidFill>
                  <a:schemeClr val="bg1"/>
                </a:solidFill>
              </a:rPr>
              <a:t>= tam, kde se řeka vlévá do jiné řeky, </a:t>
            </a:r>
            <a:r>
              <a:rPr lang="cs-CZ" dirty="0" smtClean="0">
                <a:solidFill>
                  <a:schemeClr val="bg1"/>
                </a:solidFill>
              </a:rPr>
              <a:t>rybníku, moře</a:t>
            </a: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SOUTOK</a:t>
            </a:r>
            <a:r>
              <a:rPr lang="cs-CZ" dirty="0" smtClean="0">
                <a:solidFill>
                  <a:schemeClr val="bg1"/>
                </a:solidFill>
              </a:rPr>
              <a:t> = místo, kde se řeky setkají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JEZERO</a:t>
            </a:r>
            <a:r>
              <a:rPr lang="cs-CZ" dirty="0" smtClean="0">
                <a:solidFill>
                  <a:schemeClr val="bg1"/>
                </a:solidFill>
              </a:rPr>
              <a:t> = přirozeně vzniklá vodní nádrž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RYBNÍK</a:t>
            </a:r>
            <a:r>
              <a:rPr lang="cs-CZ" dirty="0" smtClean="0">
                <a:solidFill>
                  <a:schemeClr val="bg1"/>
                </a:solidFill>
              </a:rPr>
              <a:t> = umělá vodní nádrž vybudovaná člověkem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PŘEHRADNÍ NÁDRŽ </a:t>
            </a:r>
            <a:r>
              <a:rPr lang="cs-CZ" dirty="0" smtClean="0">
                <a:solidFill>
                  <a:schemeClr val="bg1"/>
                </a:solidFill>
              </a:rPr>
              <a:t>= vodní plocha vytvořená člověkem                                 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129041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1" y="404664"/>
            <a:ext cx="6883697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ŘEKY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15616" y="1484784"/>
            <a:ext cx="6400800" cy="244827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Řeky pramenící v ČR odvádí vodu do: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a) Severního moře - LABE</a:t>
            </a:r>
            <a:endParaRPr lang="cs-CZ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b) Baltského moře - ODRA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c) Černého moře - DUNAJ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5" name="Picture 5" descr="cb9822b3-bd6d-493e-b71a-cec1ce8cda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63108"/>
            <a:ext cx="5400526" cy="310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39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mona\Pictures\2012-02-26 v\v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37" t="44807" r="5774" b="16869"/>
          <a:stretch/>
        </p:blipFill>
        <p:spPr bwMode="auto">
          <a:xfrm>
            <a:off x="1285852" y="2829638"/>
            <a:ext cx="6072230" cy="3698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57224" y="571480"/>
            <a:ext cx="707236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Řeky</a:t>
            </a:r>
            <a:r>
              <a:rPr lang="cs-CZ" sz="3600" b="1" dirty="0" smtClean="0">
                <a:solidFill>
                  <a:srgbClr val="FF0000"/>
                </a:solidFill>
              </a:rPr>
              <a:t/>
            </a:r>
            <a:br>
              <a:rPr lang="cs-CZ" sz="3600" b="1" dirty="0" smtClean="0">
                <a:solidFill>
                  <a:srgbClr val="FF0000"/>
                </a:solidFill>
              </a:rPr>
            </a:br>
            <a:endParaRPr lang="cs-CZ" sz="2200" b="1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14414" y="1142985"/>
            <a:ext cx="7072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Popis řeky: 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a) Horní tok – </a:t>
            </a:r>
            <a:r>
              <a:rPr lang="cs-CZ" sz="2000" dirty="0" smtClean="0">
                <a:solidFill>
                  <a:schemeClr val="bg1"/>
                </a:solidFill>
              </a:rPr>
              <a:t>voda proudí rychle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b) Střední tok – </a:t>
            </a:r>
            <a:r>
              <a:rPr lang="cs-CZ" sz="2000" dirty="0" smtClean="0">
                <a:solidFill>
                  <a:schemeClr val="bg1"/>
                </a:solidFill>
              </a:rPr>
              <a:t>mírnější proud vody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c) Dolní tok – </a:t>
            </a:r>
            <a:r>
              <a:rPr lang="cs-CZ" sz="2000" dirty="0" smtClean="0">
                <a:solidFill>
                  <a:schemeClr val="bg1"/>
                </a:solidFill>
              </a:rPr>
              <a:t>voda plyne pomalu, klidně, široký tok</a:t>
            </a:r>
          </a:p>
        </p:txBody>
      </p:sp>
    </p:spTree>
    <p:extLst>
      <p:ext uri="{BB962C8B-B14F-4D97-AF65-F5344CB8AC3E}">
        <p14:creationId xmlns="" xmlns:p14="http://schemas.microsoft.com/office/powerpoint/2010/main" val="11549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8229600" cy="6120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LABE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pramení v Krkonoších na Labské louce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ústí do Severního moře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je dlouhé 1154 km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největší česká řeka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Přítoky Labe </a:t>
            </a:r>
            <a:r>
              <a:rPr lang="cs-CZ" dirty="0" smtClean="0">
                <a:solidFill>
                  <a:schemeClr val="bg1"/>
                </a:solidFill>
              </a:rPr>
              <a:t>- Cidlina, Jizera, Ploučnice, Metuje, 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   Orlice, Chrudimka, Vltava, Ohře,</a:t>
            </a:r>
          </a:p>
          <a:p>
            <a:pPr marL="0" indent="0">
              <a:buNone/>
            </a:pPr>
            <a:r>
              <a:rPr lang="cs-CZ">
                <a:solidFill>
                  <a:schemeClr val="bg1"/>
                </a:solidFill>
              </a:rPr>
              <a:t> </a:t>
            </a:r>
            <a:r>
              <a:rPr lang="cs-CZ" smtClean="0">
                <a:solidFill>
                  <a:schemeClr val="bg1"/>
                </a:solidFill>
              </a:rPr>
              <a:t>                        Bílina</a:t>
            </a:r>
            <a:endParaRPr lang="cs-CZ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ODRA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pramení v Oderských vrších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ústí do Baltského moře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řeka severní Moravy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2753883" cy="20654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91" y="4044280"/>
            <a:ext cx="2945904" cy="2209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4236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75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75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75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VLTAVA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nejdelší 433 km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pramení na Šumavě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vlévá se do Labe u Mělník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je nejdelší česká řeka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PŘEHRADY</a:t>
            </a:r>
            <a:r>
              <a:rPr lang="cs-CZ" dirty="0" smtClean="0">
                <a:solidFill>
                  <a:schemeClr val="bg1"/>
                </a:solidFill>
              </a:rPr>
              <a:t>  a) Lipno                   </a:t>
            </a:r>
            <a:r>
              <a:rPr lang="cs-CZ" b="1" dirty="0" smtClean="0">
                <a:solidFill>
                  <a:schemeClr val="bg1"/>
                </a:solidFill>
              </a:rPr>
              <a:t>PŘÍTOKY</a:t>
            </a:r>
            <a:r>
              <a:rPr lang="cs-CZ" dirty="0" smtClean="0">
                <a:solidFill>
                  <a:schemeClr val="bg1"/>
                </a:solidFill>
              </a:rPr>
              <a:t> a) Malše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b) Orlík                                    b) Lužnice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c) Slapy                                  c) Sázava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                                              d) Otava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                                              e) Berounka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53" y="4941168"/>
            <a:ext cx="2682918" cy="154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3347864" y="414908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2928"/>
            <a:ext cx="4216101" cy="316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00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507288" cy="633670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MORAVA</a:t>
            </a:r>
          </a:p>
          <a:p>
            <a:pPr marL="0" indent="0" algn="ctr">
              <a:buNone/>
            </a:pPr>
            <a:endParaRPr lang="cs-CZ" sz="28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řeka území Moravy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pramení pod Kralickým Sněžníkem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na jihu se vlévá do Dunaje a ten ústí do Černého moře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bg1"/>
                </a:solidFill>
              </a:rPr>
              <a:t>            PŘÍTOKY</a:t>
            </a:r>
            <a:r>
              <a:rPr lang="cs-CZ" dirty="0" smtClean="0">
                <a:solidFill>
                  <a:schemeClr val="bg1"/>
                </a:solidFill>
              </a:rPr>
              <a:t> a) Bečva</a:t>
            </a:r>
          </a:p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  b) Dyje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2945904" cy="201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2270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758138" cy="130100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JEZERA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Nejznámější jezera na Šumavě</a:t>
            </a:r>
            <a:r>
              <a:rPr lang="cs-CZ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                  a) Čertovo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                  b) Černé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                  c</a:t>
            </a:r>
            <a:r>
              <a:rPr lang="cs-CZ" smtClean="0">
                <a:solidFill>
                  <a:schemeClr val="bg1"/>
                </a:solidFill>
              </a:rPr>
              <a:t>) Plešné</a:t>
            </a:r>
          </a:p>
          <a:p>
            <a:pPr marL="0" indent="0">
              <a:buNone/>
            </a:pPr>
            <a:r>
              <a:rPr lang="cs-CZ" sz="2400" b="1" smtClean="0">
                <a:solidFill>
                  <a:schemeClr val="bg1"/>
                </a:solidFill>
              </a:rPr>
              <a:t>RYBNÍKY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Rybářské oblasti</a:t>
            </a:r>
            <a:r>
              <a:rPr lang="cs-CZ" dirty="0" smtClean="0">
                <a:solidFill>
                  <a:schemeClr val="bg1"/>
                </a:solidFill>
              </a:rPr>
              <a:t>: Jižní Čechy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         Polabí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         Třeboňsko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Rybníky</a:t>
            </a:r>
            <a:r>
              <a:rPr lang="cs-CZ" dirty="0" smtClean="0">
                <a:solidFill>
                  <a:schemeClr val="bg1"/>
                </a:solidFill>
              </a:rPr>
              <a:t> - Rožmberk, Svět a Hejtman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         </a:t>
            </a:r>
          </a:p>
        </p:txBody>
      </p:sp>
      <p:pic>
        <p:nvPicPr>
          <p:cNvPr id="5122" name="Picture 2" descr="C:\Users\Simona\Desktop\Simča\Třeboň\Rybník Svě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65" y="3573016"/>
            <a:ext cx="3118992" cy="2339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20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260648"/>
            <a:ext cx="6988637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PŘEHRADNÍ NÁDRŽE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VÝZNAM</a:t>
            </a:r>
            <a:r>
              <a:rPr lang="cs-CZ" dirty="0" smtClean="0">
                <a:solidFill>
                  <a:schemeClr val="bg1"/>
                </a:solidFill>
              </a:rPr>
              <a:t> - ochrana před záplavami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- zásobárny pitné vody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- vodní elektrárny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PŘEHRADY</a:t>
            </a:r>
          </a:p>
          <a:p>
            <a:pPr marL="136800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přehrada na Želivce - Švihov</a:t>
            </a:r>
          </a:p>
          <a:p>
            <a:pPr marL="136800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přehrady na </a:t>
            </a:r>
            <a:r>
              <a:rPr lang="cs-CZ" smtClean="0">
                <a:solidFill>
                  <a:schemeClr val="bg1"/>
                </a:solidFill>
              </a:rPr>
              <a:t>Vltavě     a) </a:t>
            </a:r>
            <a:r>
              <a:rPr lang="cs-CZ" dirty="0" smtClean="0">
                <a:solidFill>
                  <a:schemeClr val="bg1"/>
                </a:solidFill>
              </a:rPr>
              <a:t>Lipno</a:t>
            </a:r>
          </a:p>
          <a:p>
            <a:pPr marL="136800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                 b) Orlík</a:t>
            </a:r>
          </a:p>
          <a:p>
            <a:pPr marL="136800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                 c) Slapy</a:t>
            </a:r>
          </a:p>
          <a:p>
            <a:pPr marL="136800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přehrada na Dyji - Vranov</a:t>
            </a:r>
          </a:p>
          <a:p>
            <a:pPr marL="136800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Přehrada na Jihlavě - Dalešice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657872" cy="199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6372200" y="4077072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003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5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207</TotalTime>
  <Words>536</Words>
  <Application>Microsoft Office PowerPoint</Application>
  <PresentationFormat>Předvádění na obrazovce (4:3)</PresentationFormat>
  <Paragraphs>131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Řez</vt:lpstr>
      <vt:lpstr>VODSTVO ČR</vt:lpstr>
      <vt:lpstr>VODSTVO ČESKÉ REPUBLIKY</vt:lpstr>
      <vt:lpstr>ŘEKY</vt:lpstr>
      <vt:lpstr>Řeky </vt:lpstr>
      <vt:lpstr>Snímek 5</vt:lpstr>
      <vt:lpstr>Snímek 6</vt:lpstr>
      <vt:lpstr>Snímek 7</vt:lpstr>
      <vt:lpstr>JEZERA</vt:lpstr>
      <vt:lpstr>PŘEHRADNÍ NÁDRŽE</vt:lpstr>
      <vt:lpstr>Snímek 10</vt:lpstr>
      <vt:lpstr>Jak využíváme vodní toky?</vt:lpstr>
      <vt:lpstr>Odpovězte na otázky</vt:lpstr>
      <vt:lpstr>Snímek 13</vt:lpstr>
      <vt:lpstr>K názvu řeky doplňte správné číslo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VODSTVO ČESKÉ REPUBLIKY</dc:title>
  <dc:creator>Simona</dc:creator>
  <cp:lastModifiedBy>Brandtnerovi</cp:lastModifiedBy>
  <cp:revision>91</cp:revision>
  <dcterms:created xsi:type="dcterms:W3CDTF">2012-02-12T18:16:08Z</dcterms:created>
  <dcterms:modified xsi:type="dcterms:W3CDTF">2020-04-19T12:05:12Z</dcterms:modified>
</cp:coreProperties>
</file>