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508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7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774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07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926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6474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324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224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354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806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8240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166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201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57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077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439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856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333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93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accent2"/>
                </a:solidFill>
              </a:rPr>
              <a:t>PRÁCE S MAPOU</a:t>
            </a:r>
            <a:endParaRPr lang="cs-CZ" sz="5400" b="1" dirty="0">
              <a:solidFill>
                <a:schemeClr val="accent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943" y="2541707"/>
            <a:ext cx="5218113" cy="34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78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Závěrečný test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Jak nazýváme světovou stranu označenou JZ?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Kam vždy ukazuje střelka kompasu?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Jak se nazývá zmenšený model planety Země?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Měřítko mapy je 1:40 000, kolik je 1 cm na mapě ve skutečnosti metrů?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Jakou barvou jsou vyznačeny nížiny na mapě?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Jakou značkou je na turistické mapě označena pošta?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2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4213" y="685800"/>
            <a:ext cx="9894887" cy="1206500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smtClean="0">
                <a:solidFill>
                  <a:schemeClr val="accent2"/>
                </a:solidFill>
              </a:rPr>
              <a:t>Světové strany</a:t>
            </a:r>
            <a:endParaRPr lang="cs-CZ" sz="4400" b="1" dirty="0">
              <a:solidFill>
                <a:schemeClr val="accent2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684212" y="1892300"/>
            <a:ext cx="9805988" cy="4102100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ORIENTUJEME SE PODLE SVĚTOVÝCH STRAN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Hlavní světové strany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sever 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jih (J)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východ (V)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západ (Z)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Vedlejší světové strany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severovýchod (SV)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severozápad (SZ)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jihovýchod (JV)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accent2"/>
                </a:solidFill>
              </a:rPr>
              <a:t>jihozápad (JZ)</a:t>
            </a:r>
            <a:endParaRPr lang="cs-CZ" dirty="0">
              <a:solidFill>
                <a:schemeClr val="accent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800" y="2209800"/>
            <a:ext cx="3048000" cy="304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59800" y="4991100"/>
            <a:ext cx="271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Směrová růžice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7139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KOMPAS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chemeClr val="accent2"/>
                </a:solidFill>
              </a:rPr>
              <a:t>Přesně určíme světové strany podle kompasu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Střelka kompasu ukazuje vždy k severu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Mezinárodní značení světových stran: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N – sever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 - východ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S – jih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W - západ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5981" y="2556932"/>
            <a:ext cx="3264631" cy="32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5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GLÓBUS, MAPY, PLÁNY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GLÓBUS – zmenšený model planety země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MAPY – zmenšený obraz zemského povrchu (atlas=soubor map)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PLÁNY – zmenšený obraz měst, význačných budov,…</a:t>
            </a:r>
          </a:p>
          <a:p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6700" y="3945468"/>
            <a:ext cx="2171700" cy="2171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1224" y="4133975"/>
            <a:ext cx="2749550" cy="19597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3154" y="3622351"/>
            <a:ext cx="1773237" cy="24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05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POLEDNÍKY A ROVNOBĚŽKY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Zemská osa protíná zemi v místě severního a jižního pólu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Poledníky – myšlené čáry od severu k jihu, všechny stejně dlouhé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Rovnoběžky – myšlené čáry od východu na západ, různě dlouhé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Rovník – nejdelší rovnoběžka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Poledníky a rovnoběžky tvoří zeměpisnou síť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900" y="4047393"/>
            <a:ext cx="2032000" cy="205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7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MĚŘÍTKO MAPY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667000"/>
            <a:ext cx="9296399" cy="3208868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accent2"/>
                </a:solidFill>
              </a:rPr>
              <a:t>Měřítko </a:t>
            </a:r>
            <a:r>
              <a:rPr lang="cs-CZ" altLang="cs-CZ" b="1" dirty="0">
                <a:solidFill>
                  <a:schemeClr val="accent2"/>
                </a:solidFill>
              </a:rPr>
              <a:t>u</a:t>
            </a:r>
            <a:r>
              <a:rPr lang="cs-CZ" altLang="cs-CZ" b="1" dirty="0" smtClean="0">
                <a:solidFill>
                  <a:schemeClr val="accent2"/>
                </a:solidFill>
              </a:rPr>
              <a:t>rčuje zmenšení zobrazeného povrchu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accent2"/>
                </a:solidFill>
              </a:rPr>
              <a:t>Měřítko je číselné a grafické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accent2"/>
                </a:solidFill>
              </a:rPr>
              <a:t>Určuje </a:t>
            </a:r>
            <a:r>
              <a:rPr lang="cs-CZ" altLang="cs-CZ" b="1" dirty="0">
                <a:solidFill>
                  <a:schemeClr val="accent2"/>
                </a:solidFill>
              </a:rPr>
              <a:t>jaké skutečné vzdálenosti odpovídá jeden centimetr na mapě.</a:t>
            </a:r>
            <a:endParaRPr lang="cs-CZ" altLang="cs-CZ" sz="2800" b="1" dirty="0">
              <a:solidFill>
                <a:schemeClr val="accent2"/>
              </a:solidFill>
            </a:endParaRPr>
          </a:p>
          <a:p>
            <a:endParaRPr lang="cs-CZ" altLang="cs-CZ" sz="2000" b="1" dirty="0" smtClean="0"/>
          </a:p>
          <a:p>
            <a:endParaRPr lang="cs-CZ" altLang="cs-CZ" sz="2000" b="1" dirty="0"/>
          </a:p>
          <a:p>
            <a:endParaRPr lang="cs-CZ" altLang="cs-CZ" sz="2000" b="1" dirty="0" smtClean="0"/>
          </a:p>
          <a:p>
            <a:pPr marL="0" indent="0">
              <a:buNone/>
            </a:pPr>
            <a:r>
              <a:rPr lang="cs-CZ" altLang="cs-CZ" sz="2000" b="1" dirty="0" smtClean="0"/>
              <a:t>To </a:t>
            </a:r>
            <a:r>
              <a:rPr lang="cs-CZ" altLang="cs-CZ" sz="2000" b="1" dirty="0"/>
              <a:t>znamená, že 1 cm na mapě je ve skutečnosti 75 000 cm, to je 750 metrů.</a:t>
            </a:r>
          </a:p>
          <a:p>
            <a:endParaRPr lang="cs-CZ" dirty="0"/>
          </a:p>
        </p:txBody>
      </p:sp>
      <p:pic>
        <p:nvPicPr>
          <p:cNvPr id="4" name="Picture 14" descr="0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58103" y="4348162"/>
            <a:ext cx="2689225" cy="668338"/>
          </a:xfrm>
          <a:prstGeom prst="rect">
            <a:avLst/>
          </a:prstGeom>
          <a:noFill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5630" y="948265"/>
            <a:ext cx="1691388" cy="267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80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NADMOŘSKÁ VÝŠKA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Výška daného místa měřená od hladiny moře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Kóta je číslo, které udává přesnou nadmořskou výšku daného místa (vrchol hor) v metrech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Na mapě vyznačeny barevně: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b="1" dirty="0" smtClean="0">
                <a:solidFill>
                  <a:schemeClr val="accent2"/>
                </a:solidFill>
              </a:rPr>
              <a:t>nížiny (do 200 </a:t>
            </a:r>
            <a:r>
              <a:rPr lang="cs-CZ" sz="2000" b="1" dirty="0" err="1" smtClean="0">
                <a:solidFill>
                  <a:schemeClr val="accent2"/>
                </a:solidFill>
              </a:rPr>
              <a:t>m.n.m</a:t>
            </a:r>
            <a:r>
              <a:rPr lang="cs-CZ" sz="2000" b="1" dirty="0" smtClean="0">
                <a:solidFill>
                  <a:schemeClr val="accent2"/>
                </a:solidFill>
              </a:rPr>
              <a:t>.) – zelená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b="1" dirty="0" smtClean="0">
                <a:solidFill>
                  <a:schemeClr val="accent2"/>
                </a:solidFill>
              </a:rPr>
              <a:t>vysočiny (od 200 </a:t>
            </a:r>
            <a:r>
              <a:rPr lang="cs-CZ" sz="2000" b="1" dirty="0" err="1" smtClean="0">
                <a:solidFill>
                  <a:schemeClr val="accent2"/>
                </a:solidFill>
              </a:rPr>
              <a:t>m.n.m</a:t>
            </a:r>
            <a:r>
              <a:rPr lang="cs-CZ" sz="2000" b="1" dirty="0" smtClean="0">
                <a:solidFill>
                  <a:schemeClr val="accent2"/>
                </a:solidFill>
              </a:rPr>
              <a:t>.) – žlutá-světle hnědá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000" b="1" dirty="0" smtClean="0">
                <a:solidFill>
                  <a:schemeClr val="accent2"/>
                </a:solidFill>
              </a:rPr>
              <a:t>hory (nad 1000 </a:t>
            </a:r>
            <a:r>
              <a:rPr lang="cs-CZ" sz="2000" b="1" dirty="0" err="1" smtClean="0">
                <a:solidFill>
                  <a:schemeClr val="accent2"/>
                </a:solidFill>
              </a:rPr>
              <a:t>m.n.m</a:t>
            </a:r>
            <a:r>
              <a:rPr lang="cs-CZ" sz="2000" b="1" dirty="0" smtClean="0">
                <a:solidFill>
                  <a:schemeClr val="accent2"/>
                </a:solidFill>
              </a:rPr>
              <a:t>.) – tmavě hnědá</a:t>
            </a:r>
            <a:endParaRPr lang="cs-CZ" sz="2000" b="1" dirty="0">
              <a:solidFill>
                <a:schemeClr val="accent2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3366" y="3769256"/>
            <a:ext cx="2597966" cy="21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90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MAPOVÉ ZNAČKY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Význam značek uveden v legendě mapy (vysvětlení textu).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Důležité objekty v krajině zakresleny pomocí značek.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225" y="3620118"/>
            <a:ext cx="3203575" cy="239968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5900" y="3620118"/>
            <a:ext cx="3203574" cy="23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20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2"/>
                </a:solidFill>
              </a:rPr>
              <a:t>ORIENTACE NA MAPĚ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accent2"/>
                </a:solidFill>
              </a:rPr>
              <a:t>Pomocí kompasu:</a:t>
            </a:r>
          </a:p>
          <a:p>
            <a:r>
              <a:rPr lang="cs-CZ" sz="2000" b="1" dirty="0" smtClean="0">
                <a:solidFill>
                  <a:schemeClr val="accent2"/>
                </a:solidFill>
              </a:rPr>
              <a:t>položte kompas na mapu</a:t>
            </a:r>
          </a:p>
          <a:p>
            <a:r>
              <a:rPr lang="cs-CZ" sz="2000" b="1" dirty="0" smtClean="0">
                <a:solidFill>
                  <a:schemeClr val="accent2"/>
                </a:solidFill>
              </a:rPr>
              <a:t>mapu natočte horním okrajem ve směru střelky (střelka ukazuje k severu). Horní okraj mapy ukazuje na sever, dolní okraj mapy ukazuje na jih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/>
                </a:solidFill>
              </a:rPr>
              <a:t>Pomocí slunce: v poledne je přímo na jihu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/>
                </a:solidFill>
              </a:rPr>
              <a:t>Pomocí lišejníků: obrůstají severní část stromů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accent2"/>
                </a:solidFill>
              </a:rPr>
              <a:t>Pomocí pařezů: na severní straně mají hustší letokruhy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2900" y="4216400"/>
            <a:ext cx="3200500" cy="19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2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107</TotalTime>
  <Words>392</Words>
  <Application>Microsoft Office PowerPoint</Application>
  <PresentationFormat>Vlastní</PresentationFormat>
  <Paragraphs>64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Organika</vt:lpstr>
      <vt:lpstr>PRÁCE S MAPOU</vt:lpstr>
      <vt:lpstr>Světové strany</vt:lpstr>
      <vt:lpstr>KOMPAS</vt:lpstr>
      <vt:lpstr>GLÓBUS, MAPY, PLÁNY</vt:lpstr>
      <vt:lpstr>POLEDNÍKY A ROVNOBĚŽKY</vt:lpstr>
      <vt:lpstr>MĚŘÍTKO MAPY</vt:lpstr>
      <vt:lpstr>NADMOŘSKÁ VÝŠKA</vt:lpstr>
      <vt:lpstr>MAPOVÉ ZNAČKY</vt:lpstr>
      <vt:lpstr>ORIENTACE NA MAPĚ</vt:lpstr>
      <vt:lpstr>Závěrečný test</vt:lpstr>
    </vt:vector>
  </TitlesOfParts>
  <Company>KHS Jč kraje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MAPOU</dc:title>
  <dc:creator>Brandtnerová Petra</dc:creator>
  <cp:lastModifiedBy>Brandtnerovi</cp:lastModifiedBy>
  <cp:revision>31</cp:revision>
  <dcterms:created xsi:type="dcterms:W3CDTF">2020-04-02T05:42:30Z</dcterms:created>
  <dcterms:modified xsi:type="dcterms:W3CDTF">2020-04-03T13:12:09Z</dcterms:modified>
</cp:coreProperties>
</file>