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447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066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34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008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24005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416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934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019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694384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128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867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638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100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7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006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106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584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F8CDD-AEC2-42BB-8C79-0C30147DAF72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8B0D61-E953-4C88-8544-4F47EA3592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155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Kraje a města České republiky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677334" y="3098800"/>
            <a:ext cx="10168465" cy="2942562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solidFill>
                  <a:srgbClr val="92D050"/>
                </a:solidFill>
                <a:latin typeface="Tahoma" panose="020B0604030504040204" pitchFamily="34" charset="0"/>
              </a:rPr>
              <a:t>V současnosti se Česká republika člení na 14 </a:t>
            </a:r>
            <a:r>
              <a:rPr lang="cs-CZ" altLang="cs-CZ" sz="2800" dirty="0" smtClean="0">
                <a:solidFill>
                  <a:srgbClr val="92D050"/>
                </a:solidFill>
                <a:latin typeface="Tahoma" panose="020B0604030504040204" pitchFamily="34" charset="0"/>
              </a:rPr>
              <a:t>krajů</a:t>
            </a:r>
            <a:endParaRPr lang="cs-CZ" altLang="cs-CZ" sz="2800" dirty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solidFill>
                  <a:srgbClr val="92D050"/>
                </a:solidFill>
                <a:latin typeface="Tahoma" panose="020B0604030504040204" pitchFamily="34" charset="0"/>
              </a:rPr>
              <a:t>Každý kraj má své krajské </a:t>
            </a:r>
            <a:r>
              <a:rPr lang="cs-CZ" altLang="cs-CZ" sz="2800" dirty="0" smtClean="0">
                <a:solidFill>
                  <a:srgbClr val="92D050"/>
                </a:solidFill>
                <a:latin typeface="Tahoma" panose="020B0604030504040204" pitchFamily="34" charset="0"/>
              </a:rPr>
              <a:t>město</a:t>
            </a:r>
            <a:endParaRPr lang="cs-CZ" altLang="cs-CZ" sz="2800" dirty="0">
              <a:solidFill>
                <a:srgbClr val="92D050"/>
              </a:solidFill>
              <a:latin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2800" dirty="0">
                <a:solidFill>
                  <a:srgbClr val="92D050"/>
                </a:solidFill>
                <a:latin typeface="Tahoma" panose="020B0604030504040204" pitchFamily="34" charset="0"/>
              </a:rPr>
              <a:t>V něm sídlí krajský </a:t>
            </a:r>
            <a:r>
              <a:rPr lang="cs-CZ" altLang="cs-CZ" sz="2800" dirty="0" smtClean="0">
                <a:solidFill>
                  <a:srgbClr val="92D050"/>
                </a:solidFill>
                <a:latin typeface="Tahoma" panose="020B0604030504040204" pitchFamily="34" charset="0"/>
              </a:rPr>
              <a:t>úřad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2800" dirty="0" smtClean="0">
                <a:solidFill>
                  <a:srgbClr val="92D05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800" dirty="0">
                <a:solidFill>
                  <a:srgbClr val="92D050"/>
                </a:solidFill>
                <a:latin typeface="Tahoma" panose="020B0604030504040204" pitchFamily="34" charset="0"/>
              </a:rPr>
              <a:t>V čele úřadu stojí hejtman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dirty="0" smtClean="0">
                <a:latin typeface="Tahoma" panose="020B0604030504040204" pitchFamily="34" charset="0"/>
              </a:rPr>
              <a:t>.</a:t>
            </a:r>
            <a:endParaRPr lang="cs-CZ" altLang="cs-CZ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71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Pardubický kraj – PARDUBICE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soutoku Labe a </a:t>
            </a:r>
            <a:r>
              <a:rPr lang="cs-CZ" sz="2200" b="1" dirty="0" err="1" smtClean="0">
                <a:solidFill>
                  <a:srgbClr val="FF0000"/>
                </a:solidFill>
              </a:rPr>
              <a:t>Chrudimky</a:t>
            </a:r>
            <a:r>
              <a:rPr lang="cs-CZ" sz="2200" b="1" dirty="0" smtClean="0">
                <a:solidFill>
                  <a:srgbClr val="FF0000"/>
                </a:solidFill>
              </a:rPr>
              <a:t>, chemický a potravinářský průmysl – výroba perníku, Velká pardubická –koňské dostihy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15" descr="m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0970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pardub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59162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66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70264"/>
            <a:ext cx="8596668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Jihočeský kraj – ČESKÉ BUDĚJOVICE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soutoku Vltavy a </a:t>
            </a:r>
            <a:r>
              <a:rPr lang="cs-CZ" sz="2200" b="1" dirty="0" err="1" smtClean="0">
                <a:solidFill>
                  <a:srgbClr val="FF0000"/>
                </a:solidFill>
              </a:rPr>
              <a:t>Malše</a:t>
            </a:r>
            <a:r>
              <a:rPr lang="cs-CZ" sz="2200" b="1" dirty="0" smtClean="0">
                <a:solidFill>
                  <a:srgbClr val="FF0000"/>
                </a:solidFill>
              </a:rPr>
              <a:t>, strojírenský a potravinářský průmysl, zemědělský veletrh, univerzitní město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16" descr="m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7922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budejo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54362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67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kraj Vysočina – JIHLAVA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řece Jihlavě, na Českomoravské vrchovině, automobilový průmysl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m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0716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jihl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8" y="3433762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42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1886"/>
            <a:ext cx="8596668" cy="135853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Jihomoravský – BRNO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soutoku Svitavy a Svratky, sídlo nejvyššího soudu, místo mezinárodních veletrhů, hrad </a:t>
            </a:r>
            <a:r>
              <a:rPr lang="cs-CZ" sz="2200" b="1" dirty="0" err="1" smtClean="0">
                <a:solidFill>
                  <a:srgbClr val="FF0000"/>
                </a:solidFill>
              </a:rPr>
              <a:t>Špilberk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15" descr="m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788" y="17668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8" y="3128962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65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Olomoucký kraj – OLOMOUC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řece Moravě, metropole Hané, </a:t>
            </a:r>
            <a:r>
              <a:rPr lang="cs-CZ" sz="2000" b="1" dirty="0" smtClean="0">
                <a:solidFill>
                  <a:srgbClr val="FF0000"/>
                </a:solidFill>
              </a:rPr>
              <a:t>potravinářský průmysl,veletrh květin, univerzitní město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18" descr="m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1351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olomou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8" y="3497262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79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Zlínský kraj – ZLÍN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l</a:t>
            </a:r>
            <a:r>
              <a:rPr lang="cs-CZ" sz="2000" dirty="0" smtClean="0">
                <a:solidFill>
                  <a:srgbClr val="FF0000"/>
                </a:solidFill>
              </a:rPr>
              <a:t>eží v údolí řeky </a:t>
            </a:r>
            <a:r>
              <a:rPr lang="cs-CZ" sz="2000" dirty="0" err="1" smtClean="0">
                <a:solidFill>
                  <a:srgbClr val="FF0000"/>
                </a:solidFill>
              </a:rPr>
              <a:t>Dřevnice</a:t>
            </a:r>
            <a:r>
              <a:rPr lang="cs-CZ" sz="2000" dirty="0" smtClean="0">
                <a:solidFill>
                  <a:srgbClr val="FF0000"/>
                </a:solidFill>
              </a:rPr>
              <a:t> na rozhraní Hostýnských a Vizovických vrchů, původně </a:t>
            </a:r>
            <a:r>
              <a:rPr lang="cs-CZ" sz="2000" dirty="0" err="1" smtClean="0">
                <a:solidFill>
                  <a:srgbClr val="FF0000"/>
                </a:solidFill>
              </a:rPr>
              <a:t>Gottvaldov</a:t>
            </a:r>
            <a:r>
              <a:rPr lang="cs-CZ" sz="2000" smtClean="0">
                <a:solidFill>
                  <a:srgbClr val="FF0000"/>
                </a:solidFill>
              </a:rPr>
              <a:t>, </a:t>
            </a:r>
            <a:r>
              <a:rPr lang="cs-CZ" sz="2000" dirty="0" smtClean="0">
                <a:solidFill>
                  <a:srgbClr val="FF0000"/>
                </a:solidFill>
              </a:rPr>
              <a:t>město obuvi (T. Baťa), muzeu obuvi.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15" descr="m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1224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8" y="3484562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63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Moravskoslezský kraj – OSTRAVA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soutoku Odry, Ostravice a Opavy, hutnický průmysl, těžba černého uhlí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15" descr="m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930400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m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8" y="3292474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2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OPAKOVÁNÍ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1"/>
          </a:xfrm>
        </p:spPr>
        <p:txBody>
          <a:bodyPr/>
          <a:lstStyle/>
          <a:p>
            <a:r>
              <a:rPr lang="cs-CZ" dirty="0" smtClean="0"/>
              <a:t>Jakým městem protéká řeka Odra?</a:t>
            </a:r>
          </a:p>
          <a:p>
            <a:r>
              <a:rPr lang="cs-CZ" dirty="0" smtClean="0"/>
              <a:t>V jakém městě se koná zemědělský </a:t>
            </a:r>
            <a:r>
              <a:rPr lang="cs-CZ" dirty="0" smtClean="0"/>
              <a:t>veletrh?</a:t>
            </a:r>
            <a:endParaRPr lang="cs-CZ" dirty="0" smtClean="0"/>
          </a:p>
          <a:p>
            <a:r>
              <a:rPr lang="cs-CZ" dirty="0" smtClean="0"/>
              <a:t>V jakém městě se nachází Ještěd?</a:t>
            </a:r>
          </a:p>
          <a:p>
            <a:r>
              <a:rPr lang="cs-CZ" dirty="0" smtClean="0"/>
              <a:t>V jakém městě se nachází strojírenská </a:t>
            </a:r>
            <a:r>
              <a:rPr lang="cs-CZ" smtClean="0"/>
              <a:t>firma </a:t>
            </a:r>
            <a:r>
              <a:rPr lang="cs-CZ" smtClean="0"/>
              <a:t>ŠKODA?</a:t>
            </a:r>
            <a:endParaRPr lang="cs-CZ" dirty="0" smtClean="0"/>
          </a:p>
          <a:p>
            <a:r>
              <a:rPr lang="cs-CZ" dirty="0" smtClean="0"/>
              <a:t>Jaké znáš lázeňské město?</a:t>
            </a:r>
          </a:p>
          <a:p>
            <a:r>
              <a:rPr lang="cs-CZ" dirty="0" smtClean="0"/>
              <a:t>Jak se nazývá město kde se konají koňské dostihy?</a:t>
            </a:r>
          </a:p>
          <a:p>
            <a:r>
              <a:rPr lang="cs-CZ" dirty="0" smtClean="0"/>
              <a:t>Které město je známé těžbou černého uhlí?</a:t>
            </a:r>
          </a:p>
          <a:p>
            <a:r>
              <a:rPr lang="cs-CZ" dirty="0" smtClean="0"/>
              <a:t>V kterém městě žil Tomáš Baťa?</a:t>
            </a:r>
          </a:p>
          <a:p>
            <a:r>
              <a:rPr lang="cs-CZ" dirty="0" smtClean="0"/>
              <a:t>V kterém městě bývá veletrh květin?</a:t>
            </a:r>
          </a:p>
          <a:p>
            <a:r>
              <a:rPr lang="cs-CZ" dirty="0" smtClean="0"/>
              <a:t>V kterém městě se nachází hrad </a:t>
            </a:r>
            <a:r>
              <a:rPr lang="cs-CZ" dirty="0" err="1" smtClean="0"/>
              <a:t>Špilberk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uzem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53834" y="597142"/>
            <a:ext cx="9771365" cy="58161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835400" y="4495800"/>
            <a:ext cx="123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Jihočeský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71700" y="3619500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Plzeňský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74801" y="24384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</a:t>
            </a:r>
            <a:r>
              <a:rPr lang="cs-CZ" dirty="0" err="1" smtClean="0">
                <a:solidFill>
                  <a:schemeClr val="bg1"/>
                </a:solidFill>
              </a:rPr>
              <a:t>Karlovarský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     kraj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10800000" flipH="1" flipV="1">
            <a:off x="3193142" y="1690111"/>
            <a:ext cx="210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</a:t>
            </a:r>
            <a:r>
              <a:rPr lang="cs-CZ" dirty="0" err="1" smtClean="0">
                <a:solidFill>
                  <a:schemeClr val="bg1"/>
                </a:solidFill>
              </a:rPr>
              <a:t>Ústecký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   kraj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02200" y="1123637"/>
            <a:ext cx="19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Liberecký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72266" y="3224674"/>
            <a:ext cx="158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Středočeský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96000" y="4265831"/>
            <a:ext cx="1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Vysočina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6549" y="5016500"/>
            <a:ext cx="196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Jihomoravský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877300" y="4635163"/>
            <a:ext cx="150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Zlínský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81700" y="1892300"/>
            <a:ext cx="258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Královehradecký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      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604000" y="3084731"/>
            <a:ext cx="130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Pardubický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     kraj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077200" y="3340100"/>
            <a:ext cx="155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Olomoucký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347200" y="3084731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Moravskoslezský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kraj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457700" y="2658200"/>
            <a:ext cx="9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Praha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4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r>
              <a:rPr lang="sk-SK" altLang="cs-CZ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Kraje </a:t>
            </a:r>
            <a:r>
              <a:rPr lang="sk-SK" altLang="cs-CZ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 </a:t>
            </a:r>
            <a:r>
              <a:rPr lang="sk-SK" altLang="cs-CZ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krajská </a:t>
            </a:r>
            <a:r>
              <a:rPr lang="sk-SK" altLang="cs-CZ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města</a:t>
            </a:r>
            <a:endParaRPr lang="sk-SK" altLang="cs-CZ" sz="40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8808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2566988" y="1412876"/>
            <a:ext cx="2952750" cy="3603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000"/>
              <a:t>Středočeský kraj</a:t>
            </a:r>
            <a:r>
              <a:rPr lang="cs-CZ" altLang="cs-CZ" sz="1400"/>
              <a:t>	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2063750" y="1484314"/>
            <a:ext cx="80645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6878639" y="1052513"/>
            <a:ext cx="2746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Praha</a:t>
            </a:r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2566988" y="1773238"/>
            <a:ext cx="2952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Jihočeský kraj</a:t>
            </a:r>
            <a:r>
              <a:rPr lang="cs-CZ" altLang="cs-CZ" sz="1400"/>
              <a:t>	</a:t>
            </a:r>
          </a:p>
        </p:txBody>
      </p:sp>
      <p:sp>
        <p:nvSpPr>
          <p:cNvPr id="118821" name="Rectangle 37"/>
          <p:cNvSpPr>
            <a:spLocks noChangeArrowheads="1"/>
          </p:cNvSpPr>
          <p:nvPr/>
        </p:nvSpPr>
        <p:spPr bwMode="auto">
          <a:xfrm>
            <a:off x="2566988" y="2492376"/>
            <a:ext cx="2952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Karlovarský kraj</a:t>
            </a:r>
            <a:r>
              <a:rPr lang="cs-CZ" altLang="cs-CZ" sz="1400"/>
              <a:t>	</a:t>
            </a:r>
          </a:p>
        </p:txBody>
      </p:sp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2566988" y="2852738"/>
            <a:ext cx="2952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Ústecký kraj</a:t>
            </a:r>
            <a:r>
              <a:rPr lang="cs-CZ" altLang="cs-CZ" sz="1400"/>
              <a:t>	</a:t>
            </a:r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2566988" y="3213101"/>
            <a:ext cx="2952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Liberecký kraj</a:t>
            </a:r>
            <a:r>
              <a:rPr lang="cs-CZ" altLang="cs-CZ" sz="1400"/>
              <a:t>	</a:t>
            </a:r>
          </a:p>
        </p:txBody>
      </p:sp>
      <p:sp>
        <p:nvSpPr>
          <p:cNvPr id="118824" name="Rectangle 40"/>
          <p:cNvSpPr>
            <a:spLocks noChangeArrowheads="1"/>
          </p:cNvSpPr>
          <p:nvPr/>
        </p:nvSpPr>
        <p:spPr bwMode="auto">
          <a:xfrm>
            <a:off x="2566988" y="3573463"/>
            <a:ext cx="2952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Královéhradecký kraj</a:t>
            </a:r>
            <a:r>
              <a:rPr lang="cs-CZ" altLang="cs-CZ" sz="1400"/>
              <a:t>	</a:t>
            </a:r>
          </a:p>
        </p:txBody>
      </p:sp>
      <p:sp>
        <p:nvSpPr>
          <p:cNvPr id="118825" name="Rectangle 41"/>
          <p:cNvSpPr>
            <a:spLocks noChangeArrowheads="1"/>
          </p:cNvSpPr>
          <p:nvPr/>
        </p:nvSpPr>
        <p:spPr bwMode="auto">
          <a:xfrm>
            <a:off x="2566988" y="3932238"/>
            <a:ext cx="2952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Pardubický kraj</a:t>
            </a:r>
            <a:r>
              <a:rPr lang="cs-CZ" altLang="cs-CZ" sz="1400"/>
              <a:t>	</a:t>
            </a:r>
          </a:p>
        </p:txBody>
      </p:sp>
      <p:sp>
        <p:nvSpPr>
          <p:cNvPr id="118826" name="Rectangle 42"/>
          <p:cNvSpPr>
            <a:spLocks noChangeArrowheads="1"/>
          </p:cNvSpPr>
          <p:nvPr/>
        </p:nvSpPr>
        <p:spPr bwMode="auto">
          <a:xfrm>
            <a:off x="2566988" y="4292601"/>
            <a:ext cx="2952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kraj Vysočina</a:t>
            </a:r>
            <a:r>
              <a:rPr lang="cs-CZ" altLang="cs-CZ" sz="1400"/>
              <a:t>	</a:t>
            </a:r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2566988" y="4652963"/>
            <a:ext cx="2952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Jihomoravský kraj</a:t>
            </a:r>
            <a:r>
              <a:rPr lang="cs-CZ" altLang="cs-CZ" sz="1400"/>
              <a:t>	</a:t>
            </a:r>
          </a:p>
        </p:txBody>
      </p:sp>
      <p:sp>
        <p:nvSpPr>
          <p:cNvPr id="118828" name="Rectangle 44"/>
          <p:cNvSpPr>
            <a:spLocks noChangeArrowheads="1"/>
          </p:cNvSpPr>
          <p:nvPr/>
        </p:nvSpPr>
        <p:spPr bwMode="auto">
          <a:xfrm>
            <a:off x="2566988" y="5734051"/>
            <a:ext cx="2952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Moravskoslezský kraj</a:t>
            </a:r>
            <a:r>
              <a:rPr lang="cs-CZ" altLang="cs-CZ" sz="1400"/>
              <a:t>	</a:t>
            </a:r>
          </a:p>
        </p:txBody>
      </p: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2566988" y="5373688"/>
            <a:ext cx="2952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Zlínský kraj</a:t>
            </a:r>
            <a:r>
              <a:rPr lang="cs-CZ" altLang="cs-CZ" sz="1400"/>
              <a:t>	</a:t>
            </a:r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2566988" y="5013326"/>
            <a:ext cx="2952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Olomoucký kraj</a:t>
            </a:r>
            <a:r>
              <a:rPr lang="cs-CZ" altLang="cs-CZ" sz="1400"/>
              <a:t>	</a:t>
            </a:r>
          </a:p>
        </p:txBody>
      </p:sp>
      <p:sp>
        <p:nvSpPr>
          <p:cNvPr id="118831" name="Rectangle 47"/>
          <p:cNvSpPr>
            <a:spLocks noChangeArrowheads="1"/>
          </p:cNvSpPr>
          <p:nvPr/>
        </p:nvSpPr>
        <p:spPr bwMode="auto">
          <a:xfrm>
            <a:off x="2566988" y="2132013"/>
            <a:ext cx="2952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Plzeňský kraj</a:t>
            </a:r>
            <a:r>
              <a:rPr lang="cs-CZ" altLang="cs-CZ" sz="1400"/>
              <a:t>	</a:t>
            </a:r>
          </a:p>
        </p:txBody>
      </p:sp>
      <p:sp>
        <p:nvSpPr>
          <p:cNvPr id="118832" name="Rectangle 48"/>
          <p:cNvSpPr>
            <a:spLocks noChangeArrowheads="1"/>
          </p:cNvSpPr>
          <p:nvPr/>
        </p:nvSpPr>
        <p:spPr bwMode="auto">
          <a:xfrm>
            <a:off x="2566988" y="1052513"/>
            <a:ext cx="2952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Hlavní město Praha</a:t>
            </a:r>
            <a:r>
              <a:rPr lang="cs-CZ" altLang="cs-CZ" sz="1400"/>
              <a:t>	</a:t>
            </a:r>
          </a:p>
        </p:txBody>
      </p:sp>
      <p:sp>
        <p:nvSpPr>
          <p:cNvPr id="118833" name="Rectangle 49"/>
          <p:cNvSpPr>
            <a:spLocks noChangeArrowheads="1"/>
          </p:cNvSpPr>
          <p:nvPr/>
        </p:nvSpPr>
        <p:spPr bwMode="auto">
          <a:xfrm>
            <a:off x="6888164" y="1412876"/>
            <a:ext cx="27463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Praha</a:t>
            </a:r>
          </a:p>
        </p:txBody>
      </p:sp>
      <p:sp>
        <p:nvSpPr>
          <p:cNvPr id="118834" name="Rectangle 50"/>
          <p:cNvSpPr>
            <a:spLocks noChangeArrowheads="1"/>
          </p:cNvSpPr>
          <p:nvPr/>
        </p:nvSpPr>
        <p:spPr bwMode="auto">
          <a:xfrm>
            <a:off x="6888164" y="1821659"/>
            <a:ext cx="2746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České Budějovice</a:t>
            </a:r>
          </a:p>
        </p:txBody>
      </p:sp>
      <p:sp>
        <p:nvSpPr>
          <p:cNvPr id="118835" name="Rectangle 51"/>
          <p:cNvSpPr>
            <a:spLocks noChangeArrowheads="1"/>
          </p:cNvSpPr>
          <p:nvPr/>
        </p:nvSpPr>
        <p:spPr bwMode="auto">
          <a:xfrm>
            <a:off x="6888164" y="2132013"/>
            <a:ext cx="2746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Plzeň</a:t>
            </a:r>
          </a:p>
        </p:txBody>
      </p:sp>
      <p:sp>
        <p:nvSpPr>
          <p:cNvPr id="118836" name="Rectangle 52"/>
          <p:cNvSpPr>
            <a:spLocks noChangeArrowheads="1"/>
          </p:cNvSpPr>
          <p:nvPr/>
        </p:nvSpPr>
        <p:spPr bwMode="auto">
          <a:xfrm>
            <a:off x="6888164" y="2492376"/>
            <a:ext cx="27463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Karlovy Vary</a:t>
            </a:r>
          </a:p>
        </p:txBody>
      </p:sp>
      <p:sp>
        <p:nvSpPr>
          <p:cNvPr id="118837" name="Rectangle 53"/>
          <p:cNvSpPr>
            <a:spLocks noChangeArrowheads="1"/>
          </p:cNvSpPr>
          <p:nvPr/>
        </p:nvSpPr>
        <p:spPr bwMode="auto">
          <a:xfrm>
            <a:off x="6878639" y="2852738"/>
            <a:ext cx="2746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Ústí nad Labem</a:t>
            </a:r>
          </a:p>
        </p:txBody>
      </p:sp>
      <p:sp>
        <p:nvSpPr>
          <p:cNvPr id="118838" name="Rectangle 54"/>
          <p:cNvSpPr>
            <a:spLocks noChangeArrowheads="1"/>
          </p:cNvSpPr>
          <p:nvPr/>
        </p:nvSpPr>
        <p:spPr bwMode="auto">
          <a:xfrm>
            <a:off x="6888164" y="3213101"/>
            <a:ext cx="27463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Liberec</a:t>
            </a:r>
          </a:p>
        </p:txBody>
      </p:sp>
      <p:sp>
        <p:nvSpPr>
          <p:cNvPr id="118839" name="Rectangle 55"/>
          <p:cNvSpPr>
            <a:spLocks noChangeArrowheads="1"/>
          </p:cNvSpPr>
          <p:nvPr/>
        </p:nvSpPr>
        <p:spPr bwMode="auto">
          <a:xfrm>
            <a:off x="6878639" y="3573463"/>
            <a:ext cx="2746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Hradec Králové</a:t>
            </a:r>
          </a:p>
        </p:txBody>
      </p:sp>
      <p:sp>
        <p:nvSpPr>
          <p:cNvPr id="118840" name="Rectangle 56"/>
          <p:cNvSpPr>
            <a:spLocks noChangeArrowheads="1"/>
          </p:cNvSpPr>
          <p:nvPr/>
        </p:nvSpPr>
        <p:spPr bwMode="auto">
          <a:xfrm>
            <a:off x="6888164" y="3932238"/>
            <a:ext cx="2746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Pardubice</a:t>
            </a:r>
          </a:p>
        </p:txBody>
      </p:sp>
      <p:sp>
        <p:nvSpPr>
          <p:cNvPr id="118841" name="Rectangle 57"/>
          <p:cNvSpPr>
            <a:spLocks noChangeArrowheads="1"/>
          </p:cNvSpPr>
          <p:nvPr/>
        </p:nvSpPr>
        <p:spPr bwMode="auto">
          <a:xfrm>
            <a:off x="6878639" y="4292601"/>
            <a:ext cx="27463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Jihlava</a:t>
            </a:r>
          </a:p>
        </p:txBody>
      </p:sp>
      <p:sp>
        <p:nvSpPr>
          <p:cNvPr id="118842" name="Rectangle 58"/>
          <p:cNvSpPr>
            <a:spLocks noChangeArrowheads="1"/>
          </p:cNvSpPr>
          <p:nvPr/>
        </p:nvSpPr>
        <p:spPr bwMode="auto">
          <a:xfrm>
            <a:off x="6888164" y="4652963"/>
            <a:ext cx="2746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Brno</a:t>
            </a:r>
          </a:p>
        </p:txBody>
      </p:sp>
      <p:sp>
        <p:nvSpPr>
          <p:cNvPr id="118843" name="Rectangle 59"/>
          <p:cNvSpPr>
            <a:spLocks noChangeArrowheads="1"/>
          </p:cNvSpPr>
          <p:nvPr/>
        </p:nvSpPr>
        <p:spPr bwMode="auto">
          <a:xfrm>
            <a:off x="6888164" y="5013326"/>
            <a:ext cx="27463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Olomouc</a:t>
            </a:r>
          </a:p>
        </p:txBody>
      </p:sp>
      <p:sp>
        <p:nvSpPr>
          <p:cNvPr id="118844" name="Rectangle 60"/>
          <p:cNvSpPr>
            <a:spLocks noChangeArrowheads="1"/>
          </p:cNvSpPr>
          <p:nvPr/>
        </p:nvSpPr>
        <p:spPr bwMode="auto">
          <a:xfrm>
            <a:off x="6888164" y="5373688"/>
            <a:ext cx="2746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Zlín</a:t>
            </a:r>
          </a:p>
        </p:txBody>
      </p:sp>
      <p:sp>
        <p:nvSpPr>
          <p:cNvPr id="118845" name="Rectangle 61"/>
          <p:cNvSpPr>
            <a:spLocks noChangeArrowheads="1"/>
          </p:cNvSpPr>
          <p:nvPr/>
        </p:nvSpPr>
        <p:spPr bwMode="auto">
          <a:xfrm>
            <a:off x="6888164" y="5734051"/>
            <a:ext cx="27463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17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16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3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30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87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4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Ostrava</a:t>
            </a:r>
          </a:p>
        </p:txBody>
      </p:sp>
    </p:spTree>
    <p:extLst>
      <p:ext uri="{BB962C8B-B14F-4D97-AF65-F5344CB8AC3E}">
        <p14:creationId xmlns:p14="http://schemas.microsoft.com/office/powerpoint/2010/main" xmlns="" val="394292770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808" grpId="0" build="p" autoUpdateAnimBg="0" advAuto="2000"/>
      <p:bldP spid="118819" grpId="0" build="p" autoUpdateAnimBg="0" advAuto="2000"/>
      <p:bldP spid="118820" grpId="0" build="p" autoUpdateAnimBg="0" advAuto="2000"/>
      <p:bldP spid="118821" grpId="0" build="p" autoUpdateAnimBg="0" advAuto="2000"/>
      <p:bldP spid="118822" grpId="0" build="p" autoUpdateAnimBg="0" advAuto="2000"/>
      <p:bldP spid="118823" grpId="0" build="p" autoUpdateAnimBg="0" advAuto="2000"/>
      <p:bldP spid="118824" grpId="0" build="p" autoUpdateAnimBg="0" advAuto="2000"/>
      <p:bldP spid="118825" grpId="0" build="p" autoUpdateAnimBg="0" advAuto="2000"/>
      <p:bldP spid="118826" grpId="0" build="p" autoUpdateAnimBg="0" advAuto="2000"/>
      <p:bldP spid="118827" grpId="0" build="p" autoUpdateAnimBg="0" advAuto="2000"/>
      <p:bldP spid="118828" grpId="0" build="p" autoUpdateAnimBg="0" advAuto="2000"/>
      <p:bldP spid="118829" grpId="0" build="p" autoUpdateAnimBg="0" advAuto="2000"/>
      <p:bldP spid="118830" grpId="0" build="p" autoUpdateAnimBg="0" advAuto="2000"/>
      <p:bldP spid="118831" grpId="0" build="p" autoUpdateAnimBg="0" advAuto="2000"/>
      <p:bldP spid="118832" grpId="0" build="p" autoUpdateAnimBg="0" advAuto="2000"/>
      <p:bldP spid="118833" grpId="0" build="p" autoUpdateAnimBg="0" advAuto="2000"/>
      <p:bldP spid="118834" grpId="0" build="p" autoUpdateAnimBg="0" advAuto="2000"/>
      <p:bldP spid="118835" grpId="0" build="p" autoUpdateAnimBg="0" advAuto="2000"/>
      <p:bldP spid="118836" grpId="0" build="p" autoUpdateAnimBg="0" advAuto="2000"/>
      <p:bldP spid="118837" grpId="0" build="p" autoUpdateAnimBg="0" advAuto="2000"/>
      <p:bldP spid="118838" grpId="0" build="p" autoUpdateAnimBg="0" advAuto="2000"/>
      <p:bldP spid="118839" grpId="0" build="p" autoUpdateAnimBg="0" advAuto="2000"/>
      <p:bldP spid="118840" grpId="0" build="p" autoUpdateAnimBg="0" advAuto="2000"/>
      <p:bldP spid="118841" grpId="0" build="p" autoUpdateAnimBg="0" advAuto="2000"/>
      <p:bldP spid="118842" grpId="0" build="p" autoUpdateAnimBg="0" advAuto="2000"/>
      <p:bldP spid="118843" grpId="0" build="p" autoUpdateAnimBg="0" advAuto="2000"/>
      <p:bldP spid="118844" grpId="0" build="p" autoUpdateAnimBg="0" advAuto="2000"/>
      <p:bldP spid="118845" grpId="0" build="p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rgbClr val="FF0000"/>
                </a:solidFill>
              </a:rPr>
              <a:t>Středočeský kraj – PRAHA</a:t>
            </a:r>
            <a:br>
              <a:rPr lang="cs-CZ" altLang="cs-CZ" b="1" dirty="0" smtClean="0">
                <a:solidFill>
                  <a:srgbClr val="FF0000"/>
                </a:solidFill>
              </a:rPr>
            </a:br>
            <a:r>
              <a:rPr lang="cs-CZ" altLang="cs-CZ" sz="2200" b="1" dirty="0" smtClean="0">
                <a:solidFill>
                  <a:srgbClr val="FF0000"/>
                </a:solidFill>
              </a:rPr>
              <a:t>hlavní </a:t>
            </a:r>
            <a:r>
              <a:rPr lang="cs-CZ" altLang="cs-CZ" sz="2200" b="1" dirty="0">
                <a:solidFill>
                  <a:srgbClr val="FF0000"/>
                </a:solidFill>
              </a:rPr>
              <a:t>město České 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republiky, sídlo prezidenta, parlamentu a vlády, leží na řece Vltavě, historické památky, centrum kultury a vzdělanosti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pic>
        <p:nvPicPr>
          <p:cNvPr id="4" name="Picture 18" descr="m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044700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pra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80" y="3406774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374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7334" y="352698"/>
            <a:ext cx="8596668" cy="118872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Liberecký kraj – LIBEREC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protéká řeka Nisa, hora Ještěd, textilní průmysl, Liberecká radnice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m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888" y="15509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m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9" y="2913062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59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1423851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Plzeňský kraj – PLZEŇ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soutoku Mže, Radbuzy, </a:t>
            </a:r>
            <a:r>
              <a:rPr lang="cs-CZ" sz="2200" b="1" dirty="0" err="1" smtClean="0">
                <a:solidFill>
                  <a:srgbClr val="FF0000"/>
                </a:solidFill>
              </a:rPr>
              <a:t>Úhlavy</a:t>
            </a:r>
            <a:r>
              <a:rPr lang="cs-CZ" sz="2200" b="1" dirty="0" smtClean="0">
                <a:solidFill>
                  <a:srgbClr val="FF0000"/>
                </a:solidFill>
              </a:rPr>
              <a:t> a </a:t>
            </a:r>
            <a:r>
              <a:rPr lang="cs-CZ" sz="2200" b="1" dirty="0" err="1" smtClean="0">
                <a:solidFill>
                  <a:srgbClr val="FF0000"/>
                </a:solidFill>
              </a:rPr>
              <a:t>Úslavy</a:t>
            </a:r>
            <a:r>
              <a:rPr lang="cs-CZ" sz="2200" b="1" dirty="0" smtClean="0">
                <a:solidFill>
                  <a:srgbClr val="FF0000"/>
                </a:solidFill>
              </a:rPr>
              <a:t>, strojírenský průmysl - ŠKODA, pivovarnický průmysl – GAMBRINUS, PLZEŇ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6" name="Picture 15" descr="m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7414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pl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03562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64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Ústecký kraj – ÚSTÍ NAD LABEM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soutoku Labe a </a:t>
            </a:r>
            <a:r>
              <a:rPr lang="cs-CZ" sz="2200" b="1" dirty="0" err="1" smtClean="0">
                <a:solidFill>
                  <a:srgbClr val="FF0000"/>
                </a:solidFill>
              </a:rPr>
              <a:t>Biliny</a:t>
            </a:r>
            <a:r>
              <a:rPr lang="cs-CZ" sz="2200" b="1" dirty="0" smtClean="0">
                <a:solidFill>
                  <a:srgbClr val="FF0000"/>
                </a:solidFill>
              </a:rPr>
              <a:t>, chemický průmysl, lodní doprava, univerzitní město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13" descr="m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0843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u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3446462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5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90566" cy="13208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Královehradecký kraj – HRADEC KRÁLOVÉ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200" b="1" dirty="0" smtClean="0">
                <a:solidFill>
                  <a:srgbClr val="FF0000"/>
                </a:solidFill>
              </a:rPr>
              <a:t>leží na soutoku Labe a Orlice, výroba klavírů, univerzitní město</a:t>
            </a:r>
            <a:endParaRPr lang="cs-CZ" sz="2200" b="1" dirty="0">
              <a:solidFill>
                <a:srgbClr val="FF0000"/>
              </a:solidFill>
            </a:endParaRPr>
          </a:p>
        </p:txBody>
      </p:sp>
      <p:pic>
        <p:nvPicPr>
          <p:cNvPr id="4" name="Picture 25" descr="m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097088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hrad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8" y="3459162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17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Karlovarský kraj – KARLOVY VARY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leží na soutoku Ohře a Teplé, </a:t>
            </a:r>
            <a:r>
              <a:rPr lang="cs-CZ" sz="2000" b="1" smtClean="0">
                <a:solidFill>
                  <a:srgbClr val="FF0000"/>
                </a:solidFill>
              </a:rPr>
              <a:t>sklářský průmysl, lázeňské </a:t>
            </a:r>
            <a:r>
              <a:rPr lang="cs-CZ" sz="2000" b="1" dirty="0" smtClean="0">
                <a:solidFill>
                  <a:srgbClr val="FF0000"/>
                </a:solidFill>
              </a:rPr>
              <a:t>město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m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930400"/>
            <a:ext cx="646906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arlo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92474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70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250</Words>
  <Application>Microsoft Office PowerPoint</Application>
  <PresentationFormat>Vlastní</PresentationFormat>
  <Paragraphs>85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Fazeta</vt:lpstr>
      <vt:lpstr>Kraje a města České republiky</vt:lpstr>
      <vt:lpstr>Snímek 2</vt:lpstr>
      <vt:lpstr>Kraje a krajská města</vt:lpstr>
      <vt:lpstr>Středočeský kraj – PRAHA hlavní město České republiky, sídlo prezidenta, parlamentu a vlády, leží na řece Vltavě, historické památky, centrum kultury a vzdělanosti </vt:lpstr>
      <vt:lpstr>Liberecký kraj – LIBEREC protéká řeka Nisa, hora Ještěd, textilní průmysl, Liberecká radnice</vt:lpstr>
      <vt:lpstr>Plzeňský kraj – PLZEŇ leží na soutoku Mže, Radbuzy, Úhlavy a Úslavy, strojírenský průmysl - ŠKODA, pivovarnický průmysl – GAMBRINUS, PLZEŇ</vt:lpstr>
      <vt:lpstr>Ústecký kraj – ÚSTÍ NAD LABEM leží na soutoku Labe a Biliny, chemický průmysl, lodní doprava, univerzitní město</vt:lpstr>
      <vt:lpstr>Královehradecký kraj – HRADEC KRÁLOVÉ leží na soutoku Labe a Orlice, výroba klavírů, univerzitní město</vt:lpstr>
      <vt:lpstr>Karlovarský kraj – KARLOVY VARY leží na soutoku Ohře a Teplé, sklářský průmysl, lázeňské město</vt:lpstr>
      <vt:lpstr>Pardubický kraj – PARDUBICE leží na soutoku Labe a Chrudimky, chemický a potravinářský průmysl – výroba perníku, Velká pardubická –koňské dostihy</vt:lpstr>
      <vt:lpstr>Jihočeský kraj – ČESKÉ BUDĚJOVICE leží na soutoku Vltavy a Malše, strojírenský a potravinářský průmysl, zemědělský veletrh, univerzitní město</vt:lpstr>
      <vt:lpstr>kraj Vysočina – JIHLAVA leží na řece Jihlavě, na Českomoravské vrchovině, automobilový průmysl</vt:lpstr>
      <vt:lpstr>Jihomoravský – BRNO leží na soutoku Svitavy a Svratky, sídlo nejvyššího soudu, místo mezinárodních veletrhů, hrad Špilberk</vt:lpstr>
      <vt:lpstr>Olomoucký kraj – OLOMOUC leží na řece Moravě, metropole Hané, potravinářský průmysl,veletrh květin, univerzitní město</vt:lpstr>
      <vt:lpstr>Zlínský kraj – ZLÍN leží v údolí řeky Dřevnice na rozhraní Hostýnských a Vizovických vrchů, původně Gottvaldov, město obuvi (T. Baťa), muzeu obuvi.</vt:lpstr>
      <vt:lpstr>Moravskoslezský kraj – OSTRAVA leží na soutoku Odry, Ostravice a Opavy, hutnický průmysl, těžba černého uhlí</vt:lpstr>
      <vt:lpstr>OPAKOVÁNÍ</vt:lpstr>
    </vt:vector>
  </TitlesOfParts>
  <Company>KHS Jč kraje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Kraje a města České republiky</dc:title>
  <dc:creator>Brandtnerová Petra</dc:creator>
  <cp:lastModifiedBy>Brandtnerovi</cp:lastModifiedBy>
  <cp:revision>51</cp:revision>
  <dcterms:created xsi:type="dcterms:W3CDTF">2020-04-01T08:15:34Z</dcterms:created>
  <dcterms:modified xsi:type="dcterms:W3CDTF">2020-04-26T17:25:37Z</dcterms:modified>
</cp:coreProperties>
</file>