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71" r:id="rId4"/>
    <p:sldId id="262" r:id="rId5"/>
    <p:sldId id="268" r:id="rId6"/>
    <p:sldId id="267" r:id="rId7"/>
    <p:sldId id="269" r:id="rId8"/>
    <p:sldId id="263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nice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6D3E-F25B-4D62-8651-9B765CE4AE4B}" type="datetimeFigureOut">
              <a:rPr lang="cs-CZ"/>
              <a:pPr>
                <a:defRPr/>
              </a:pPr>
              <a:t>23.5.2020</a:t>
            </a:fld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7363C9-84C3-4E26-9B57-D153835F49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A9B0-4F93-4B25-A6C1-CFEBBA77CC95}" type="datetimeFigureOut">
              <a:rPr lang="cs-CZ"/>
              <a:pPr>
                <a:defRPr/>
              </a:pPr>
              <a:t>23.5.2020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721C-B734-4113-931C-1E19D6BBDD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nice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á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á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9F36F-C1EE-4791-9B05-347EAE1B88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E512-D501-471C-9968-6128746E5A95}" type="datetimeFigureOut">
              <a:rPr lang="cs-CZ"/>
              <a:pPr>
                <a:defRPr/>
              </a:pPr>
              <a:t>23.5.2020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34F1-6441-4163-BE9A-26EBB0B6B8C3}" type="datetimeFigureOut">
              <a:rPr lang="cs-CZ"/>
              <a:pPr>
                <a:defRPr/>
              </a:pPr>
              <a:t>23.5.2020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C80BB-26AA-427A-96EF-BB56777B6E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á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938E9-63C5-4E86-8CF0-92E39FFB2402}" type="datetimeFigureOut">
              <a:rPr lang="cs-CZ"/>
              <a:pPr>
                <a:defRPr/>
              </a:pPr>
              <a:t>23.5.2020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EE4DC19-2101-4C05-893A-A846010C56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11CA-814B-45C0-8922-7A6EDA09D800}" type="datetimeFigureOut">
              <a:rPr lang="cs-CZ"/>
              <a:pPr>
                <a:defRPr/>
              </a:pPr>
              <a:t>23.5.2020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C0C8-4C8D-4118-BA57-FBF67428E7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nice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Obdélník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á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á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AA75-7300-4F03-B140-B159A0B752A3}" type="datetimeFigureOut">
              <a:rPr lang="cs-CZ"/>
              <a:pPr>
                <a:defRPr/>
              </a:pPr>
              <a:t>23.5.2020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3CEF012-792E-494A-BEF7-993D1A8003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8CEF-B285-4038-A2EB-CBE505C98666}" type="datetimeFigureOut">
              <a:rPr lang="cs-CZ"/>
              <a:pPr>
                <a:defRPr/>
              </a:pPr>
              <a:t>23.5.2020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6714-1BA5-4298-B51A-D361F4683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50BE7-2FBC-4015-AC31-2B2B04D5B2C8}" type="datetimeFigureOut">
              <a:rPr lang="cs-CZ"/>
              <a:pPr>
                <a:defRPr/>
              </a:pPr>
              <a:t>23.5.2020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DCA454-8BFD-44C5-B34E-553B16DE26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06BAE63-2EC0-475C-A5B8-F0CA2C9CCB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C784B-929E-41EC-8CFF-6D1F0F59C960}" type="datetimeFigureOut">
              <a:rPr lang="cs-CZ"/>
              <a:pPr>
                <a:defRPr/>
              </a:pPr>
              <a:t>23.5.2020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bdélník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5D58-627A-4CA2-8FB3-2F6542F95C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C915-B13A-4BC0-8309-DA8E630F4266}" type="datetimeFigureOut">
              <a:rPr lang="cs-CZ"/>
              <a:pPr>
                <a:defRPr/>
              </a:pPr>
              <a:t>23.5.2020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05C9C34-7F3C-4FED-BF0B-9B1F58127048}" type="datetimeFigureOut">
              <a:rPr lang="cs-CZ"/>
              <a:pPr>
                <a:defRPr/>
              </a:pPr>
              <a:t>23.5.2020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908346-7803-407C-B995-65D72228FD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0298" y="3500438"/>
            <a:ext cx="5272102" cy="10715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-108520" y="188640"/>
            <a:ext cx="6480720" cy="792088"/>
          </a:xfrm>
        </p:spPr>
        <p:txBody>
          <a:bodyPr/>
          <a:lstStyle/>
          <a:p>
            <a:pPr marL="182563"/>
            <a:r>
              <a:rPr lang="cs-CZ" dirty="0" smtClean="0"/>
              <a:t>Ekosystém RYBNÍK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268760"/>
            <a:ext cx="7927876" cy="5272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Ptáci</a:t>
            </a:r>
          </a:p>
        </p:txBody>
      </p:sp>
      <p:pic>
        <p:nvPicPr>
          <p:cNvPr id="24578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3600450" cy="2760662"/>
          </a:xfrm>
        </p:spPr>
      </p:pic>
      <p:pic>
        <p:nvPicPr>
          <p:cNvPr id="24579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88913"/>
            <a:ext cx="364331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ovéPole 6"/>
          <p:cNvSpPr txBox="1">
            <a:spLocks noChangeArrowheads="1"/>
          </p:cNvSpPr>
          <p:nvPr/>
        </p:nvSpPr>
        <p:spPr bwMode="auto">
          <a:xfrm>
            <a:off x="5651500" y="3038475"/>
            <a:ext cx="331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 dirty="0" smtClean="0">
                <a:latin typeface="Georgia" pitchFamily="18" charset="0"/>
              </a:rPr>
              <a:t>Labuť </a:t>
            </a:r>
            <a:r>
              <a:rPr lang="cs-CZ" sz="3600" b="1" dirty="0">
                <a:latin typeface="Georgia" pitchFamily="18" charset="0"/>
              </a:rPr>
              <a:t>velká</a:t>
            </a:r>
          </a:p>
        </p:txBody>
      </p:sp>
      <p:sp>
        <p:nvSpPr>
          <p:cNvPr id="24581" name="TextovéPole 7"/>
          <p:cNvSpPr txBox="1">
            <a:spLocks noChangeArrowheads="1"/>
          </p:cNvSpPr>
          <p:nvPr/>
        </p:nvSpPr>
        <p:spPr bwMode="auto">
          <a:xfrm>
            <a:off x="179388" y="2982913"/>
            <a:ext cx="3960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 dirty="0" smtClean="0">
                <a:latin typeface="Georgia" pitchFamily="18" charset="0"/>
              </a:rPr>
              <a:t>Kachna divoká</a:t>
            </a:r>
            <a:endParaRPr lang="cs-CZ" sz="3600" b="1" dirty="0">
              <a:latin typeface="Georgia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06375" y="3644900"/>
            <a:ext cx="4248150" cy="11747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Je nejhojnějším vodním ptákem.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Samec a samice se barevně odlišují.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Je všežravec.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Je to tažný pták.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cs-CZ" sz="36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724400" y="3808413"/>
            <a:ext cx="4248150" cy="11747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Je největším vodním ptákem.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Živí se převážně rostlinou potravou.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Je to pták stálý.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cs-CZ" sz="3600" dirty="0"/>
          </a:p>
        </p:txBody>
      </p:sp>
      <p:sp>
        <p:nvSpPr>
          <p:cNvPr id="12" name="Ovál 11">
            <a:hlinkClick r:id="rId4" action="ppaction://hlinksldjump"/>
          </p:cNvPr>
          <p:cNvSpPr/>
          <p:nvPr/>
        </p:nvSpPr>
        <p:spPr>
          <a:xfrm>
            <a:off x="8280400" y="6021388"/>
            <a:ext cx="647700" cy="6477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428596" y="260350"/>
            <a:ext cx="8143932" cy="758825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Savci</a:t>
            </a:r>
            <a:endParaRPr lang="cs-CZ" sz="3200" b="1" dirty="0" smtClean="0">
              <a:solidFill>
                <a:srgbClr val="002060"/>
              </a:solidFill>
            </a:endParaRPr>
          </a:p>
        </p:txBody>
      </p:sp>
      <p:pic>
        <p:nvPicPr>
          <p:cNvPr id="25602" name="Picture 2" descr="C:\Users\ucitel\AppData\Local\Microsoft\Windows\Temporary Internet Files\Content.IE5\G0IKDUNK\MC90011135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75" y="1412875"/>
            <a:ext cx="4321175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ovéPole 6"/>
          <p:cNvSpPr txBox="1">
            <a:spLocks noChangeArrowheads="1"/>
          </p:cNvSpPr>
          <p:nvPr/>
        </p:nvSpPr>
        <p:spPr bwMode="auto">
          <a:xfrm>
            <a:off x="395288" y="1714488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Georgia" pitchFamily="18" charset="0"/>
              </a:rPr>
              <a:t>Ondatra </a:t>
            </a:r>
            <a:r>
              <a:rPr lang="cs-CZ" sz="3600" b="1" dirty="0">
                <a:latin typeface="Georgia" pitchFamily="18" charset="0"/>
              </a:rPr>
              <a:t>pižmová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80988" y="2786058"/>
            <a:ext cx="4722812" cy="242889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Staví si nory v březích rybníků i řek.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Na zadních nohou má plovací blány a široký ocas.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Je všežravec.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cs-CZ" sz="3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80988" y="5218113"/>
            <a:ext cx="4248150" cy="11747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cs-CZ" sz="3600" dirty="0"/>
          </a:p>
        </p:txBody>
      </p:sp>
      <p:sp>
        <p:nvSpPr>
          <p:cNvPr id="11" name="Ovál 10">
            <a:hlinkClick r:id="rId3" action="ppaction://hlinksldjump"/>
          </p:cNvPr>
          <p:cNvSpPr/>
          <p:nvPr/>
        </p:nvSpPr>
        <p:spPr>
          <a:xfrm>
            <a:off x="8280400" y="6021388"/>
            <a:ext cx="647700" cy="6477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002060"/>
                </a:solidFill>
              </a:rPr>
              <a:t>Znáš odpovědi?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dirty="0" smtClean="0"/>
              <a:t>1/ </a:t>
            </a:r>
            <a:r>
              <a:rPr lang="cs-CZ" dirty="0" smtClean="0"/>
              <a:t>Jaký je rozdíl mezi jezerem a rybníkem?</a:t>
            </a:r>
          </a:p>
          <a:p>
            <a:r>
              <a:rPr lang="cs-CZ" dirty="0" smtClean="0"/>
              <a:t>2/  </a:t>
            </a:r>
            <a:r>
              <a:rPr lang="cs-CZ" dirty="0" smtClean="0"/>
              <a:t>Jaké znáš rostliny v rybníku a jeho okolí?</a:t>
            </a:r>
          </a:p>
          <a:p>
            <a:r>
              <a:rPr lang="cs-CZ" dirty="0" smtClean="0"/>
              <a:t>3/  </a:t>
            </a:r>
            <a:r>
              <a:rPr lang="cs-CZ" dirty="0" smtClean="0"/>
              <a:t>Jaké znáš ryby v rybníku?</a:t>
            </a:r>
          </a:p>
          <a:p>
            <a:r>
              <a:rPr lang="cs-CZ" dirty="0" smtClean="0"/>
              <a:t>4/  </a:t>
            </a:r>
            <a:r>
              <a:rPr lang="cs-CZ" dirty="0" smtClean="0"/>
              <a:t>Jaké znáš obojživelníky a plazy v rybníku a jeho </a:t>
            </a:r>
            <a:r>
              <a:rPr lang="cs-CZ" dirty="0" smtClean="0"/>
              <a:t>okolí?</a:t>
            </a:r>
          </a:p>
          <a:p>
            <a:r>
              <a:rPr lang="cs-CZ" dirty="0" smtClean="0"/>
              <a:t>5/  </a:t>
            </a:r>
            <a:r>
              <a:rPr lang="cs-CZ" dirty="0" smtClean="0"/>
              <a:t>Jaké znáš ptáky na hladině rybníka a jeho okolí?</a:t>
            </a:r>
          </a:p>
          <a:p>
            <a:r>
              <a:rPr lang="cs-CZ" dirty="0" smtClean="0"/>
              <a:t>6/  </a:t>
            </a:r>
            <a:r>
              <a:rPr lang="cs-CZ" dirty="0" smtClean="0"/>
              <a:t>Jaké znáš savce na březích rybníků a ve vodě?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JEZERO x RYBNÍK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23336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4000" dirty="0" smtClean="0"/>
              <a:t>Jezero je přírodní ekosystém, je to prohlubeň zaplněná vodou, kterou vytvořila </a:t>
            </a:r>
            <a:r>
              <a:rPr lang="cs-CZ" sz="4000" dirty="0" smtClean="0"/>
              <a:t>příroda (Černé jezero).</a:t>
            </a:r>
            <a:endParaRPr lang="cs-CZ" sz="40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cs-CZ" sz="40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395288" y="3860800"/>
            <a:ext cx="85042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4000" dirty="0">
                <a:latin typeface="Georgia" pitchFamily="18" charset="0"/>
              </a:rPr>
              <a:t>Rybník je umělý ekosystém, vytvořil ho člověk, využívá se k chovu </a:t>
            </a:r>
            <a:r>
              <a:rPr lang="cs-CZ" sz="4000" dirty="0" smtClean="0">
                <a:latin typeface="Georgia" pitchFamily="18" charset="0"/>
              </a:rPr>
              <a:t>ryb (Rybník Rožmberk).</a:t>
            </a:r>
            <a:endParaRPr lang="cs-CZ" sz="4000" dirty="0">
              <a:latin typeface="Georgia" pitchFamily="18" charset="0"/>
            </a:endParaRPr>
          </a:p>
        </p:txBody>
      </p:sp>
      <p:sp>
        <p:nvSpPr>
          <p:cNvPr id="5" name="Ovál 4">
            <a:hlinkClick r:id="rId2" action="ppaction://hlinksldjump"/>
          </p:cNvPr>
          <p:cNvSpPr/>
          <p:nvPr/>
        </p:nvSpPr>
        <p:spPr>
          <a:xfrm>
            <a:off x="8280400" y="6021388"/>
            <a:ext cx="647700" cy="6477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Rybníkářství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Největší rozmach rybníkářství v 15. století</a:t>
            </a:r>
          </a:p>
          <a:p>
            <a:r>
              <a:rPr lang="cs-CZ" dirty="0" smtClean="0"/>
              <a:t>Nejvýznamnější šlechtický rod podporující výstavbu rybníků – Rožmberkové</a:t>
            </a:r>
          </a:p>
          <a:p>
            <a:r>
              <a:rPr lang="cs-CZ" dirty="0" smtClean="0"/>
              <a:t>Rybníkářské oblasti – Třeboňsko, </a:t>
            </a:r>
            <a:r>
              <a:rPr lang="cs-CZ" dirty="0" err="1" smtClean="0"/>
              <a:t>Jindřichohradecko</a:t>
            </a:r>
            <a:endParaRPr lang="cs-CZ" dirty="0" smtClean="0"/>
          </a:p>
          <a:p>
            <a:r>
              <a:rPr lang="cs-CZ" dirty="0" smtClean="0"/>
              <a:t>Rybníky zadržují vodu v krajině</a:t>
            </a:r>
          </a:p>
          <a:p>
            <a:r>
              <a:rPr lang="cs-CZ" dirty="0" smtClean="0"/>
              <a:t>Využívány k vodním sportům, rybaření a rekreaci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Rostliny v rybníku a jeho okolí</a:t>
            </a:r>
          </a:p>
        </p:txBody>
      </p:sp>
      <p:sp>
        <p:nvSpPr>
          <p:cNvPr id="18434" name="TextovéPole 5"/>
          <p:cNvSpPr txBox="1">
            <a:spLocks noChangeArrowheads="1"/>
          </p:cNvSpPr>
          <p:nvPr/>
        </p:nvSpPr>
        <p:spPr bwMode="auto">
          <a:xfrm>
            <a:off x="755650" y="1454150"/>
            <a:ext cx="2364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Georgia" pitchFamily="18" charset="0"/>
              </a:rPr>
              <a:t>Vrba </a:t>
            </a:r>
            <a:r>
              <a:rPr lang="cs-CZ" sz="3600" b="1" dirty="0">
                <a:latin typeface="Georgia" pitchFamily="18" charset="0"/>
              </a:rPr>
              <a:t>bílá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49263" y="2276475"/>
            <a:ext cx="44831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3600" dirty="0">
                <a:latin typeface="Georgia" pitchFamily="18" charset="0"/>
              </a:rPr>
              <a:t>Její větve jsou velmi pružné a </a:t>
            </a:r>
            <a:r>
              <a:rPr lang="cs-CZ" sz="3600" dirty="0" smtClean="0">
                <a:latin typeface="Georgia" pitchFamily="18" charset="0"/>
              </a:rPr>
              <a:t>ohebné.</a:t>
            </a:r>
            <a:endParaRPr lang="cs-CZ" sz="3600" dirty="0">
              <a:latin typeface="Georg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3600" dirty="0">
                <a:latin typeface="Georgia" pitchFamily="18" charset="0"/>
              </a:rPr>
              <a:t>Větve se používají jako proutí na pletení </a:t>
            </a:r>
            <a:r>
              <a:rPr lang="cs-CZ" sz="3600" dirty="0" smtClean="0">
                <a:latin typeface="Georgia" pitchFamily="18" charset="0"/>
              </a:rPr>
              <a:t>košíků.</a:t>
            </a:r>
            <a:endParaRPr lang="cs-CZ" sz="4400" dirty="0">
              <a:latin typeface="Georgia" pitchFamily="18" charset="0"/>
            </a:endParaRPr>
          </a:p>
        </p:txBody>
      </p:sp>
      <p:pic>
        <p:nvPicPr>
          <p:cNvPr id="18436" name="Obrázek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412875"/>
            <a:ext cx="30194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ál 14">
            <a:hlinkClick r:id="rId3" action="ppaction://hlinksldjump"/>
          </p:cNvPr>
          <p:cNvSpPr/>
          <p:nvPr/>
        </p:nvSpPr>
        <p:spPr>
          <a:xfrm>
            <a:off x="8280400" y="6021388"/>
            <a:ext cx="647700" cy="6477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Rostliny v rybníku a jeho okolí</a:t>
            </a:r>
          </a:p>
        </p:txBody>
      </p:sp>
      <p:pic>
        <p:nvPicPr>
          <p:cNvPr id="19458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8" y="1916113"/>
            <a:ext cx="48847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ovéPole 8"/>
          <p:cNvSpPr txBox="1">
            <a:spLocks noChangeArrowheads="1"/>
          </p:cNvSpPr>
          <p:nvPr/>
        </p:nvSpPr>
        <p:spPr bwMode="auto">
          <a:xfrm>
            <a:off x="5435600" y="1495425"/>
            <a:ext cx="2198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Georgia" pitchFamily="18" charset="0"/>
              </a:rPr>
              <a:t>Leknín</a:t>
            </a:r>
          </a:p>
          <a:p>
            <a:r>
              <a:rPr lang="cs-CZ" sz="3600" b="1" dirty="0" smtClean="0">
                <a:latin typeface="Georgia" pitchFamily="18" charset="0"/>
              </a:rPr>
              <a:t>bělostný</a:t>
            </a:r>
            <a:endParaRPr lang="cs-CZ" sz="3600" b="1" dirty="0">
              <a:latin typeface="Georgia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5422900" y="2857496"/>
            <a:ext cx="3549650" cy="337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800" dirty="0">
                <a:latin typeface="Georgia" pitchFamily="18" charset="0"/>
              </a:rPr>
              <a:t>Naše největší  vodní </a:t>
            </a:r>
            <a:r>
              <a:rPr lang="cs-CZ" sz="2800" dirty="0" smtClean="0">
                <a:latin typeface="Georgia" pitchFamily="18" charset="0"/>
              </a:rPr>
              <a:t>rostlina.</a:t>
            </a:r>
            <a:endParaRPr lang="cs-CZ" sz="2800" dirty="0">
              <a:latin typeface="Georg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800" dirty="0">
                <a:latin typeface="Georgia" pitchFamily="18" charset="0"/>
              </a:rPr>
              <a:t>Stonek leknínu je ponořen v bahně </a:t>
            </a:r>
            <a:r>
              <a:rPr lang="cs-CZ" sz="2800" dirty="0" smtClean="0">
                <a:latin typeface="Georgia" pitchFamily="18" charset="0"/>
              </a:rPr>
              <a:t>rybníka</a:t>
            </a:r>
            <a:r>
              <a:rPr lang="cs-CZ" sz="3600" dirty="0" smtClean="0">
                <a:latin typeface="Georgia" pitchFamily="18" charset="0"/>
              </a:rPr>
              <a:t>.</a:t>
            </a:r>
            <a:endParaRPr lang="cs-CZ" sz="4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2575" y="3929067"/>
            <a:ext cx="8856663" cy="2409822"/>
          </a:xfrm>
        </p:spPr>
        <p:txBody>
          <a:bodyPr/>
          <a:lstStyle/>
          <a:p>
            <a:r>
              <a:rPr lang="cs-CZ" sz="3600" dirty="0" smtClean="0"/>
              <a:t>Nejčastější rostlina rostoucí na březích rybníků.</a:t>
            </a:r>
          </a:p>
          <a:p>
            <a:r>
              <a:rPr lang="cs-CZ" sz="3600" dirty="0" smtClean="0"/>
              <a:t>Nejvyšší naše tráva.</a:t>
            </a:r>
          </a:p>
          <a:p>
            <a:r>
              <a:rPr lang="cs-CZ" sz="3600" dirty="0" smtClean="0"/>
              <a:t>Stonek tvoří duté stéblo s dlouhými listy</a:t>
            </a:r>
            <a:r>
              <a:rPr lang="cs-CZ" sz="3000" dirty="0" smtClean="0"/>
              <a:t>.</a:t>
            </a:r>
          </a:p>
        </p:txBody>
      </p:sp>
      <p:pic>
        <p:nvPicPr>
          <p:cNvPr id="20482" name="Picture 3" descr="C:\Users\ucitel\AppData\Local\Microsoft\Windows\Temporary Internet Files\Content.IE5\J2JL882K\MP9004066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557338"/>
            <a:ext cx="3902075" cy="20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Rostliny v rybníku a jeho okolí</a:t>
            </a:r>
          </a:p>
        </p:txBody>
      </p:sp>
      <p:sp>
        <p:nvSpPr>
          <p:cNvPr id="20484" name="TextovéPole 3"/>
          <p:cNvSpPr txBox="1">
            <a:spLocks noChangeArrowheads="1"/>
          </p:cNvSpPr>
          <p:nvPr/>
        </p:nvSpPr>
        <p:spPr bwMode="auto">
          <a:xfrm>
            <a:off x="611188" y="2436813"/>
            <a:ext cx="3448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Georgia" pitchFamily="18" charset="0"/>
              </a:rPr>
              <a:t>Rákos </a:t>
            </a:r>
            <a:r>
              <a:rPr lang="cs-CZ" sz="3600" b="1" dirty="0">
                <a:latin typeface="Georgia" pitchFamily="18" charset="0"/>
              </a:rPr>
              <a:t>obecný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5661025"/>
            <a:ext cx="8504238" cy="725488"/>
          </a:xfrm>
        </p:spPr>
        <p:txBody>
          <a:bodyPr/>
          <a:lstStyle/>
          <a:p>
            <a:r>
              <a:rPr lang="cs-CZ" sz="3200" dirty="0" smtClean="0"/>
              <a:t>Květenství připomíná doutníky.</a:t>
            </a:r>
          </a:p>
        </p:txBody>
      </p:sp>
      <p:pic>
        <p:nvPicPr>
          <p:cNvPr id="21506" name="Picture 2" descr="C:\Users\ucitel\AppData\Local\Microsoft\Windows\Temporary Internet Files\Content.IE5\J2JL882K\MP90042266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3960812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Rostliny v rybníku a jeho okolí</a:t>
            </a:r>
          </a:p>
        </p:txBody>
      </p:sp>
      <p:sp>
        <p:nvSpPr>
          <p:cNvPr id="21508" name="TextovéPole 5"/>
          <p:cNvSpPr txBox="1">
            <a:spLocks noChangeArrowheads="1"/>
          </p:cNvSpPr>
          <p:nvPr/>
        </p:nvSpPr>
        <p:spPr bwMode="auto">
          <a:xfrm>
            <a:off x="4679950" y="2420938"/>
            <a:ext cx="3960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 dirty="0" smtClean="0">
                <a:latin typeface="Georgia" pitchFamily="18" charset="0"/>
              </a:rPr>
              <a:t>Orobinec   </a:t>
            </a:r>
            <a:endParaRPr lang="cs-CZ" sz="3600" b="1" dirty="0">
              <a:latin typeface="Georgia" pitchFamily="18" charset="0"/>
            </a:endParaRPr>
          </a:p>
          <a:p>
            <a:r>
              <a:rPr lang="cs-CZ" sz="3600" b="1" dirty="0" smtClean="0">
                <a:latin typeface="Georgia" pitchFamily="18" charset="0"/>
              </a:rPr>
              <a:t>širokolistý</a:t>
            </a:r>
            <a:endParaRPr lang="cs-CZ" sz="3600" b="1" dirty="0">
              <a:latin typeface="Georgia" pitchFamily="18" charset="0"/>
            </a:endParaRPr>
          </a:p>
        </p:txBody>
      </p:sp>
      <p:sp>
        <p:nvSpPr>
          <p:cNvPr id="7" name="Ovál 6">
            <a:hlinkClick r:id="rId3" action="ppaction://hlinksldjump"/>
          </p:cNvPr>
          <p:cNvSpPr/>
          <p:nvPr/>
        </p:nvSpPr>
        <p:spPr>
          <a:xfrm>
            <a:off x="8280400" y="6021388"/>
            <a:ext cx="647700" cy="6477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Ryby v rybníku</a:t>
            </a:r>
          </a:p>
        </p:txBody>
      </p:sp>
      <p:pic>
        <p:nvPicPr>
          <p:cNvPr id="22530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008063"/>
            <a:ext cx="2449512" cy="1878012"/>
          </a:xfrm>
        </p:spPr>
      </p:pic>
      <p:pic>
        <p:nvPicPr>
          <p:cNvPr id="22531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175" y="3998913"/>
            <a:ext cx="34020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ovéPole 7"/>
          <p:cNvSpPr txBox="1">
            <a:spLocks noChangeArrowheads="1"/>
          </p:cNvSpPr>
          <p:nvPr/>
        </p:nvSpPr>
        <p:spPr bwMode="auto">
          <a:xfrm>
            <a:off x="255588" y="2886075"/>
            <a:ext cx="3960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 dirty="0" smtClean="0">
                <a:latin typeface="Georgia" pitchFamily="18" charset="0"/>
              </a:rPr>
              <a:t>Kapr </a:t>
            </a:r>
            <a:r>
              <a:rPr lang="cs-CZ" sz="3600" b="1" dirty="0">
                <a:latin typeface="Georgia" pitchFamily="18" charset="0"/>
              </a:rPr>
              <a:t>obecný</a:t>
            </a:r>
          </a:p>
        </p:txBody>
      </p:sp>
      <p:sp>
        <p:nvSpPr>
          <p:cNvPr id="22533" name="TextovéPole 8"/>
          <p:cNvSpPr txBox="1">
            <a:spLocks noChangeArrowheads="1"/>
          </p:cNvSpPr>
          <p:nvPr/>
        </p:nvSpPr>
        <p:spPr bwMode="auto">
          <a:xfrm>
            <a:off x="4914900" y="1196975"/>
            <a:ext cx="3960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 dirty="0" smtClean="0">
                <a:latin typeface="Georgia" pitchFamily="18" charset="0"/>
              </a:rPr>
              <a:t>Štika </a:t>
            </a:r>
            <a:r>
              <a:rPr lang="cs-CZ" sz="3600" b="1" dirty="0">
                <a:latin typeface="Georgia" pitchFamily="18" charset="0"/>
              </a:rPr>
              <a:t>obecná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285750" y="3716338"/>
            <a:ext cx="42481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800" dirty="0">
                <a:latin typeface="Georgia" pitchFamily="18" charset="0"/>
              </a:rPr>
              <a:t>Na malé hlavě s nevelkou tlamou má čtyři vousky, které mu slouží k nahmatání </a:t>
            </a:r>
            <a:r>
              <a:rPr lang="cs-CZ" sz="2800" dirty="0" smtClean="0">
                <a:latin typeface="Georgia" pitchFamily="18" charset="0"/>
              </a:rPr>
              <a:t>potravy.</a:t>
            </a:r>
            <a:endParaRPr lang="cs-CZ" sz="2800" dirty="0">
              <a:latin typeface="Georg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800" dirty="0">
                <a:latin typeface="Georgia" pitchFamily="18" charset="0"/>
              </a:rPr>
              <a:t>Je všežravec.</a:t>
            </a:r>
            <a:endParaRPr lang="cs-CZ" sz="3600" dirty="0">
              <a:latin typeface="Georgia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4770438" y="2005013"/>
            <a:ext cx="4249737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800" dirty="0">
                <a:latin typeface="Georgia" pitchFamily="18" charset="0"/>
              </a:rPr>
              <a:t>Vyskytuje se i v </a:t>
            </a:r>
            <a:r>
              <a:rPr lang="cs-CZ" sz="2800" dirty="0" smtClean="0">
                <a:latin typeface="Georgia" pitchFamily="18" charset="0"/>
              </a:rPr>
              <a:t>řekách.</a:t>
            </a:r>
            <a:endParaRPr lang="cs-CZ" sz="2800" dirty="0">
              <a:latin typeface="Georg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800" dirty="0">
                <a:latin typeface="Georgia" pitchFamily="18" charset="0"/>
              </a:rPr>
              <a:t>Tlamu má plnou ostrých </a:t>
            </a:r>
            <a:r>
              <a:rPr lang="cs-CZ" sz="2800" dirty="0" smtClean="0">
                <a:latin typeface="Georgia" pitchFamily="18" charset="0"/>
              </a:rPr>
              <a:t>zubů.</a:t>
            </a:r>
            <a:endParaRPr lang="cs-CZ" sz="2800" dirty="0">
              <a:latin typeface="Georg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800" dirty="0">
                <a:latin typeface="Georgia" pitchFamily="18" charset="0"/>
              </a:rPr>
              <a:t>Je masožravec.</a:t>
            </a:r>
            <a:endParaRPr lang="cs-CZ" sz="3600" dirty="0">
              <a:latin typeface="Georgia" pitchFamily="18" charset="0"/>
            </a:endParaRPr>
          </a:p>
        </p:txBody>
      </p:sp>
      <p:sp>
        <p:nvSpPr>
          <p:cNvPr id="12" name="Ovál 11">
            <a:hlinkClick r:id="rId4" action="ppaction://hlinksldjump"/>
          </p:cNvPr>
          <p:cNvSpPr/>
          <p:nvPr/>
        </p:nvSpPr>
        <p:spPr>
          <a:xfrm>
            <a:off x="8280400" y="6021388"/>
            <a:ext cx="647700" cy="6477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</a:rPr>
              <a:t>Obojživelníci a plazi</a:t>
            </a:r>
          </a:p>
        </p:txBody>
      </p:sp>
      <p:pic>
        <p:nvPicPr>
          <p:cNvPr id="23554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37163" y="3933825"/>
            <a:ext cx="3313112" cy="2538413"/>
          </a:xfrm>
        </p:spPr>
      </p:pic>
      <p:pic>
        <p:nvPicPr>
          <p:cNvPr id="23555" name="Picture 2" descr="C:\Users\ucitel\AppData\Local\Microsoft\Windows\Temporary Internet Files\Content.IE5\G0IKDUNK\MP90040717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222625"/>
            <a:ext cx="4576762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ovéPole 7"/>
          <p:cNvSpPr txBox="1">
            <a:spLocks noChangeArrowheads="1"/>
          </p:cNvSpPr>
          <p:nvPr/>
        </p:nvSpPr>
        <p:spPr bwMode="auto">
          <a:xfrm>
            <a:off x="280988" y="1268413"/>
            <a:ext cx="3959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 dirty="0" smtClean="0">
                <a:latin typeface="Georgia" pitchFamily="18" charset="0"/>
              </a:rPr>
              <a:t>Skokan </a:t>
            </a:r>
            <a:r>
              <a:rPr lang="cs-CZ" sz="3600" b="1" dirty="0">
                <a:latin typeface="Georgia" pitchFamily="18" charset="0"/>
              </a:rPr>
              <a:t>zelený</a:t>
            </a:r>
          </a:p>
        </p:txBody>
      </p:sp>
      <p:sp>
        <p:nvSpPr>
          <p:cNvPr id="23557" name="TextovéPole 8"/>
          <p:cNvSpPr txBox="1">
            <a:spLocks noChangeArrowheads="1"/>
          </p:cNvSpPr>
          <p:nvPr/>
        </p:nvSpPr>
        <p:spPr bwMode="auto">
          <a:xfrm>
            <a:off x="4643438" y="1268413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 dirty="0" smtClean="0">
                <a:latin typeface="Georgia" pitchFamily="18" charset="0"/>
              </a:rPr>
              <a:t>Užovka </a:t>
            </a:r>
            <a:r>
              <a:rPr lang="cs-CZ" sz="3600" b="1" dirty="0">
                <a:latin typeface="Georgia" pitchFamily="18" charset="0"/>
              </a:rPr>
              <a:t>obojková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80988" y="2038350"/>
            <a:ext cx="4248150" cy="11747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Živí se drobnými živočichy.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cs-CZ" sz="3600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756150" y="2060575"/>
            <a:ext cx="4248150" cy="11747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Má výrazné žluté půlměsíčky za hlavou.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Kořist polyká vcelku      ( žáby, hmyz, ryby).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cs-CZ" sz="3600" dirty="0"/>
          </a:p>
        </p:txBody>
      </p:sp>
      <p:sp>
        <p:nvSpPr>
          <p:cNvPr id="13" name="Ovál 12">
            <a:hlinkClick r:id="rId4" action="ppaction://hlinksldjump"/>
          </p:cNvPr>
          <p:cNvSpPr/>
          <p:nvPr/>
        </p:nvSpPr>
        <p:spPr>
          <a:xfrm>
            <a:off x="8280400" y="6021388"/>
            <a:ext cx="647700" cy="6477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127</TotalTime>
  <Words>367</Words>
  <Application>Microsoft Office PowerPoint</Application>
  <PresentationFormat>Předvádění na obrazovce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Administrativní</vt:lpstr>
      <vt:lpstr>Ekosystém RYBNÍK</vt:lpstr>
      <vt:lpstr>JEZERO x RYBNÍK </vt:lpstr>
      <vt:lpstr>Rybníkářství</vt:lpstr>
      <vt:lpstr>Rostliny v rybníku a jeho okolí</vt:lpstr>
      <vt:lpstr>Rostliny v rybníku a jeho okolí</vt:lpstr>
      <vt:lpstr>Rostliny v rybníku a jeho okolí</vt:lpstr>
      <vt:lpstr>Rostliny v rybníku a jeho okolí</vt:lpstr>
      <vt:lpstr>Ryby v rybníku</vt:lpstr>
      <vt:lpstr>Obojživelníci a plazi</vt:lpstr>
      <vt:lpstr>Ptáci</vt:lpstr>
      <vt:lpstr>Savci</vt:lpstr>
      <vt:lpstr>Znáš odpovědi?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kpj</dc:title>
  <dc:creator>ucitel</dc:creator>
  <cp:lastModifiedBy>Brandtnerovi</cp:lastModifiedBy>
  <cp:revision>28</cp:revision>
  <dcterms:created xsi:type="dcterms:W3CDTF">2012-01-18T09:08:17Z</dcterms:created>
  <dcterms:modified xsi:type="dcterms:W3CDTF">2020-05-23T15:33:51Z</dcterms:modified>
</cp:coreProperties>
</file>