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62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diktologie.cz/cz/articles/detail/17/2670/Primarni-prevence-rizikoveho-chovani-ve-skolstvi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ktologie.cz/cz/articles/detail/4/4855/Publikacni-cinnost-Kliniky-adiktologie" TargetMode="External"/><Relationship Id="rId2" Type="http://schemas.openxmlformats.org/officeDocument/2006/relationships/hyperlink" Target="http://www.adiktologie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socialni-programy/metodicke-dokumenty-doporuceni-a-pokyny" TargetMode="External"/><Relationship Id="rId2" Type="http://schemas.openxmlformats.org/officeDocument/2006/relationships/hyperlink" Target="http://www.msmt.cz/file/3898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ppcb.cz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iktologie.cz/cz/articles/17/Monografie" TargetMode="External"/><Relationship Id="rId3" Type="http://schemas.openxmlformats.org/officeDocument/2006/relationships/hyperlink" Target="http://www.msmt.cz/vzdelavani/socialni-programy/pravni-predpisy-1" TargetMode="External"/><Relationship Id="rId7" Type="http://schemas.openxmlformats.org/officeDocument/2006/relationships/hyperlink" Target="http://www.adiktologie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aj-jihocesky.cz/1363/prevence_rizikoveho_chovani.htm" TargetMode="External"/><Relationship Id="rId11" Type="http://schemas.openxmlformats.org/officeDocument/2006/relationships/hyperlink" Target="http://www.pppcb.cz/index.php?stranka=clanek&amp;parent=1&amp;kategorie=200" TargetMode="External"/><Relationship Id="rId5" Type="http://schemas.openxmlformats.org/officeDocument/2006/relationships/hyperlink" Target="http://www.kraj-jihocesky.cz/" TargetMode="External"/><Relationship Id="rId10" Type="http://schemas.openxmlformats.org/officeDocument/2006/relationships/hyperlink" Target="http://www.pppcb.cz/index.php?stranka=clanek&amp;parent=1&amp;kategorie=196&amp;id=484" TargetMode="External"/><Relationship Id="rId4" Type="http://schemas.openxmlformats.org/officeDocument/2006/relationships/hyperlink" Target="http://www.msmt.cz/vzdelavani/socialni-programy/dokumenty-13" TargetMode="External"/><Relationship Id="rId9" Type="http://schemas.openxmlformats.org/officeDocument/2006/relationships/hyperlink" Target="http://www.adiktologie.cz/cz/articles/19/Ucebni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pcb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7173" y="1289836"/>
            <a:ext cx="8825658" cy="150561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Pracovní setkání </a:t>
            </a:r>
            <a:b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ŠMP ZŠ a SŠ</a:t>
            </a:r>
            <a:endParaRPr lang="cs-CZ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81972" y="3857896"/>
            <a:ext cx="8825658" cy="174171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Dokumentace k </a:t>
            </a:r>
            <a:r>
              <a:rPr lang="cs-CZ" smtClean="0"/>
              <a:t>primární prevenci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																</a:t>
            </a:r>
            <a:r>
              <a:rPr lang="cs-CZ" dirty="0" smtClean="0">
                <a:solidFill>
                  <a:schemeClr val="bg1"/>
                </a:solidFill>
              </a:rPr>
              <a:t>19. 9. 2017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4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Krizový plán školy – příloha MPP -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54954" y="2480748"/>
            <a:ext cx="4828032" cy="3933499"/>
          </a:xfrm>
        </p:spPr>
        <p:txBody>
          <a:bodyPr>
            <a:normAutofit/>
          </a:bodyPr>
          <a:lstStyle/>
          <a:p>
            <a:r>
              <a:rPr lang="cs-CZ" dirty="0" smtClean="0"/>
              <a:t>Obecné postupy jako podklad pro zpracování krizové plánu:</a:t>
            </a:r>
          </a:p>
          <a:p>
            <a:pPr marL="0" indent="0">
              <a:buNone/>
            </a:pPr>
            <a:r>
              <a:rPr lang="cs-CZ" dirty="0" smtClean="0"/>
              <a:t>Metodické doporučení a jeho přílohy k jednotlivým projevům RCH</a:t>
            </a:r>
          </a:p>
          <a:p>
            <a:pPr marL="0" indent="0">
              <a:buNone/>
            </a:pPr>
            <a:r>
              <a:rPr lang="cs-CZ" dirty="0" smtClean="0"/>
              <a:t>Primární prevence rizikového chování ve školství – </a:t>
            </a:r>
            <a:r>
              <a:rPr lang="cs-CZ" dirty="0" err="1" smtClean="0"/>
              <a:t>Miovský</a:t>
            </a:r>
            <a:r>
              <a:rPr lang="cs-CZ" dirty="0" smtClean="0"/>
              <a:t>, Skácelová, Zapletalová, Novák – přílohy č. 1 – 4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www.adiktologie.cz/cz/articles/detail/17/2670/Primarni-prevence-rizikoveho-chovani-ve-skolstvi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7528034" y="2480748"/>
            <a:ext cx="2799307" cy="409211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8034" y="2480748"/>
            <a:ext cx="2799307" cy="409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37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1056797"/>
            <a:ext cx="10233891" cy="706964"/>
          </a:xfrm>
        </p:spPr>
        <p:txBody>
          <a:bodyPr/>
          <a:lstStyle/>
          <a:p>
            <a:r>
              <a:rPr lang="cs-CZ" dirty="0" smtClean="0"/>
              <a:t>Další odborné publikace – klinika </a:t>
            </a:r>
            <a:r>
              <a:rPr lang="cs-CZ" dirty="0" err="1" smtClean="0"/>
              <a:t>adiktologie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355272"/>
            <a:ext cx="9513046" cy="4248727"/>
          </a:xfrm>
        </p:spPr>
        <p:txBody>
          <a:bodyPr/>
          <a:lstStyle/>
          <a:p>
            <a:r>
              <a:rPr lang="cs-CZ" dirty="0" smtClean="0"/>
              <a:t>Na </a:t>
            </a:r>
            <a:r>
              <a:rPr lang="cs-CZ" dirty="0" smtClean="0">
                <a:hlinkClick r:id="rId2"/>
              </a:rPr>
              <a:t>www.adiktologie.cz</a:t>
            </a:r>
            <a:r>
              <a:rPr lang="cs-CZ" dirty="0" smtClean="0"/>
              <a:t>  - publikace ke stažení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www.adiktologie.cz/cz/articles/detail/4/4855/Publikacni-cinnost-Kliniky-adiktologie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Např. Program prevence kriminality na ZŠ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Metodika práce s dětmi v oblasti primární prevence rizikových jevů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Metodika práce s dětmi na I. Stupni ZŠ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Metodika osobního rozvoje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Rizikové chování dětí a jeho právní aspekty – příručka učitele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972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program proti šikanování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438399"/>
            <a:ext cx="9245191" cy="412865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Výchozí dokument pro zpracování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Metodický pokyn ministryně školství, mládeže a tělovýchovy k prevenci a 	řešení šikany ve školách a školských zařízeních (č.j. MŠMT – 21149/2016)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hlinkClick r:id="rId2"/>
              </a:rPr>
              <a:t>http://www.msmt.cz/file/38988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Metodické doporučení k primární prevenci rizikového chování u dětí a 	mládeže (Dokument MŠMT č.j.: 21291/2010-28)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Příloha 6 – školní šikanování</a:t>
            </a:r>
          </a:p>
          <a:p>
            <a:pPr marL="400050" lvl="1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www.msmt.cz/vzdelavani/socialni-programy/metodicke-dokumenty-doporuceni-a-pokyny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Nová cesta k léčbě šikany – Michal Kolář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Školní program proti šikanování – Michal Kolář (zkrácená verze bude k 											dispozici na </a:t>
            </a:r>
            <a:r>
              <a:rPr lang="cs-CZ" dirty="0" smtClean="0">
                <a:hlinkClick r:id="rId4"/>
              </a:rPr>
              <a:t>www.pppcb.cz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29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2727" y="2382982"/>
            <a:ext cx="10640291" cy="422101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MŠMT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www.msmt.cz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zákony, vyhlášky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www.msmt.cz/vzdelavani/socialni-programy/pravni-predpisy-1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metodický pokyn</a:t>
            </a:r>
            <a:r>
              <a:rPr lang="cs-CZ" dirty="0"/>
              <a:t>, </a:t>
            </a:r>
            <a:r>
              <a:rPr lang="cs-CZ" dirty="0" smtClean="0"/>
              <a:t>metodické doporučení, strategie, koncepce: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www.msmt.cz/vzdelavani/socialni-programy/dokumenty-13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strategie, koncepce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Krajský úřad </a:t>
            </a:r>
            <a:r>
              <a:rPr lang="cs-CZ" b="1" dirty="0" err="1" smtClean="0"/>
              <a:t>JčK</a:t>
            </a:r>
            <a:r>
              <a:rPr lang="cs-CZ" b="1" dirty="0" smtClean="0"/>
              <a:t> </a:t>
            </a:r>
            <a:r>
              <a:rPr lang="cs-CZ" dirty="0" smtClean="0">
                <a:hlinkClick r:id="rId5"/>
              </a:rPr>
              <a:t>www.kraj-jihocesky.cz</a:t>
            </a:r>
            <a:r>
              <a:rPr lang="cs-CZ" dirty="0" smtClean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	strategie: </a:t>
            </a: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www.kraj-jihocesky.cz/1363/prevence_rizikoveho_chovani.htm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Klinika </a:t>
            </a:r>
            <a:r>
              <a:rPr lang="cs-CZ" b="1" dirty="0" err="1" smtClean="0"/>
              <a:t>adiktologie</a:t>
            </a:r>
            <a:r>
              <a:rPr lang="cs-CZ" b="1" dirty="0" smtClean="0"/>
              <a:t> </a:t>
            </a:r>
            <a:r>
              <a:rPr lang="cs-CZ" dirty="0" smtClean="0">
                <a:hlinkClick r:id="rId7"/>
              </a:rPr>
              <a:t>www.adiktologie.cz</a:t>
            </a:r>
            <a:r>
              <a:rPr lang="cs-CZ" dirty="0" smtClean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	monografie:  </a:t>
            </a:r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www.adiktologie.cz/cz/articles/17/Monografie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učebnice:  </a:t>
            </a:r>
            <a:r>
              <a:rPr lang="cs-CZ" dirty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www.adiktologie.cz/cz/articles/19/Ucebnice</a:t>
            </a:r>
            <a:r>
              <a:rPr lang="cs-CZ" dirty="0" smtClean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PPP ČB  </a:t>
            </a:r>
            <a:r>
              <a:rPr lang="cs-CZ" dirty="0" smtClean="0">
                <a:hlinkClick r:id="rId2"/>
              </a:rPr>
              <a:t>www.msmt.cz</a:t>
            </a:r>
            <a:r>
              <a:rPr lang="cs-CZ" dirty="0" smtClean="0"/>
              <a:t> </a:t>
            </a:r>
            <a:endParaRPr lang="cs-CZ" b="1" dirty="0" smtClean="0"/>
          </a:p>
          <a:p>
            <a:pPr marL="457200" lvl="1" indent="0">
              <a:buNone/>
            </a:pPr>
            <a:r>
              <a:rPr lang="cs-CZ" dirty="0"/>
              <a:t>k</a:t>
            </a:r>
            <a:r>
              <a:rPr lang="cs-CZ" dirty="0" smtClean="0"/>
              <a:t>ontakty</a:t>
            </a:r>
            <a:r>
              <a:rPr lang="cs-CZ" dirty="0"/>
              <a:t>:  </a:t>
            </a:r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www.pppcb.cz/index.php?stranka=clanek&amp;parent=1&amp;kategorie=196&amp;id=484</a:t>
            </a:r>
            <a:r>
              <a:rPr lang="cs-CZ" dirty="0" smtClean="0"/>
              <a:t> </a:t>
            </a:r>
          </a:p>
          <a:p>
            <a:pPr marL="457200" lvl="1" indent="0">
              <a:buNone/>
            </a:pPr>
            <a:r>
              <a:rPr lang="cs-CZ" dirty="0"/>
              <a:t>p</a:t>
            </a:r>
            <a:r>
              <a:rPr lang="cs-CZ" dirty="0" smtClean="0"/>
              <a:t>revence RFCH</a:t>
            </a:r>
            <a:r>
              <a:rPr lang="cs-CZ" dirty="0"/>
              <a:t>:  </a:t>
            </a:r>
            <a:r>
              <a:rPr lang="cs-CZ" dirty="0">
                <a:hlinkClick r:id="rId11"/>
              </a:rPr>
              <a:t>http://</a:t>
            </a:r>
            <a:r>
              <a:rPr lang="cs-CZ" dirty="0" smtClean="0">
                <a:hlinkClick r:id="rId11"/>
              </a:rPr>
              <a:t>www.pppcb.cz/index.php?stranka=clanek&amp;parent=1&amp;kategorie=200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099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8154" y="594978"/>
            <a:ext cx="8825659" cy="70696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KONTAKTY PPP </a:t>
            </a: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PÍSEK</a:t>
            </a:r>
            <a:endParaRPr lang="cs-CZ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382" y="1301942"/>
            <a:ext cx="10467703" cy="4498109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Základní kontakt</a:t>
            </a:r>
            <a:endParaRPr lang="cs-CZ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2"/>
              </a:rPr>
              <a:t>www.</a:t>
            </a:r>
            <a:r>
              <a:rPr lang="cs-CZ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2"/>
              </a:rPr>
              <a:t>pppcb.cz</a:t>
            </a: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		</a:t>
            </a:r>
            <a:r>
              <a:rPr lang="cs-CZ" dirty="0" smtClean="0">
                <a:solidFill>
                  <a:schemeClr val="bg1"/>
                </a:solidFill>
              </a:rPr>
              <a:t>poradna.</a:t>
            </a:r>
            <a:r>
              <a:rPr lang="cs-CZ" dirty="0" err="1" smtClean="0">
                <a:solidFill>
                  <a:schemeClr val="bg1"/>
                </a:solidFill>
              </a:rPr>
              <a:t>pisek</a:t>
            </a:r>
            <a:r>
              <a:rPr lang="cs-CZ" dirty="0" smtClean="0">
                <a:solidFill>
                  <a:schemeClr val="bg1"/>
                </a:solidFill>
              </a:rPr>
              <a:t>@</a:t>
            </a:r>
            <a:r>
              <a:rPr lang="cs-CZ" dirty="0" err="1" smtClean="0">
                <a:solidFill>
                  <a:schemeClr val="bg1"/>
                </a:solidFill>
              </a:rPr>
              <a:t>pppcb.cz</a:t>
            </a:r>
            <a:r>
              <a:rPr lang="cs-CZ" dirty="0" smtClean="0">
                <a:solidFill>
                  <a:schemeClr val="bg1"/>
                </a:solidFill>
              </a:rPr>
              <a:t>		382 213 387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Objednávání</a:t>
            </a:r>
            <a:r>
              <a:rPr lang="cs-CZ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klientů a první kontakt s klienty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– pedagogicko-psychologické služby a základní informace k 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objednávání</a:t>
            </a:r>
            <a:endParaRPr lang="cs-CZ" dirty="0"/>
          </a:p>
          <a:p>
            <a:pPr marL="457200" lvl="1" indent="0">
              <a:lnSpc>
                <a:spcPct val="11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Poradna.</a:t>
            </a:r>
            <a:r>
              <a:rPr lang="cs-CZ" dirty="0" err="1" smtClean="0">
                <a:solidFill>
                  <a:schemeClr val="bg1"/>
                </a:solidFill>
              </a:rPr>
              <a:t>pisek</a:t>
            </a:r>
            <a:r>
              <a:rPr lang="cs-CZ" dirty="0" smtClean="0">
                <a:solidFill>
                  <a:schemeClr val="bg1"/>
                </a:solidFill>
              </a:rPr>
              <a:t>@</a:t>
            </a:r>
            <a:r>
              <a:rPr lang="cs-CZ" dirty="0" err="1" smtClean="0">
                <a:solidFill>
                  <a:schemeClr val="bg1"/>
                </a:solidFill>
              </a:rPr>
              <a:t>pppcb.cz</a:t>
            </a:r>
            <a:r>
              <a:rPr lang="cs-CZ" dirty="0" smtClean="0">
                <a:solidFill>
                  <a:schemeClr val="bg1"/>
                </a:solidFill>
              </a:rPr>
              <a:t>		</a:t>
            </a:r>
            <a:r>
              <a:rPr lang="cs-CZ" dirty="0" smtClean="0">
                <a:solidFill>
                  <a:schemeClr val="bg1"/>
                </a:solidFill>
              </a:rPr>
              <a:t>382 213 387; 724 831 376</a:t>
            </a:r>
            <a:endParaRPr lang="cs-CZ" dirty="0">
              <a:solidFill>
                <a:schemeClr val="bg1"/>
              </a:solidFill>
            </a:endParaRPr>
          </a:p>
          <a:p>
            <a:pPr>
              <a:lnSpc>
                <a:spcPct val="220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Pedagogicko-psychologické informace </a:t>
            </a:r>
            <a:r>
              <a:rPr lang="cs-CZ" u="sng" dirty="0" smtClean="0">
                <a:solidFill>
                  <a:schemeClr val="bg1"/>
                </a:solidFill>
              </a:rPr>
              <a:t>(výhradně)</a:t>
            </a:r>
            <a:r>
              <a:rPr lang="cs-CZ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pro pedagogy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	Vedoucí pracoviště		</a:t>
            </a:r>
            <a:r>
              <a:rPr lang="cs-CZ" dirty="0" smtClean="0">
                <a:solidFill>
                  <a:schemeClr val="bg1"/>
                </a:solidFill>
              </a:rPr>
              <a:t>Bc. Petr Václavík   702 180 072	</a:t>
            </a:r>
            <a:r>
              <a:rPr lang="cs-CZ" dirty="0" err="1" smtClean="0">
                <a:solidFill>
                  <a:schemeClr val="bg1"/>
                </a:solidFill>
              </a:rPr>
              <a:t>petr.vaclavik</a:t>
            </a:r>
            <a:r>
              <a:rPr lang="cs-CZ" dirty="0" smtClean="0">
                <a:solidFill>
                  <a:schemeClr val="bg1"/>
                </a:solidFill>
              </a:rPr>
              <a:t>@</a:t>
            </a:r>
            <a:r>
              <a:rPr lang="cs-CZ" dirty="0" err="1" smtClean="0">
                <a:solidFill>
                  <a:schemeClr val="bg1"/>
                </a:solidFill>
              </a:rPr>
              <a:t>pppcb.cz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cs-CZ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Metodik prevence</a:t>
            </a:r>
            <a:endParaRPr lang="cs-CZ" u="sng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	</a:t>
            </a:r>
            <a:r>
              <a:rPr lang="cs-CZ" dirty="0" smtClean="0">
                <a:solidFill>
                  <a:schemeClr val="bg1"/>
                </a:solidFill>
              </a:rPr>
              <a:t>Petr Václavík		     702 180 072                                        metodik.</a:t>
            </a:r>
            <a:r>
              <a:rPr lang="cs-CZ" dirty="0" err="1" smtClean="0">
                <a:solidFill>
                  <a:schemeClr val="bg1"/>
                </a:solidFill>
              </a:rPr>
              <a:t>pisek</a:t>
            </a:r>
            <a:r>
              <a:rPr lang="cs-CZ" dirty="0" smtClean="0">
                <a:solidFill>
                  <a:schemeClr val="bg1"/>
                </a:solidFill>
              </a:rPr>
              <a:t>@</a:t>
            </a:r>
            <a:r>
              <a:rPr lang="cs-CZ" dirty="0" err="1" smtClean="0">
                <a:solidFill>
                  <a:schemeClr val="bg1"/>
                </a:solidFill>
              </a:rPr>
              <a:t>pppcb.cz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2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4623" y="705394"/>
            <a:ext cx="8825659" cy="1227908"/>
          </a:xfrm>
        </p:spPr>
        <p:txBody>
          <a:bodyPr/>
          <a:lstStyle/>
          <a:p>
            <a:r>
              <a:rPr lang="cs-CZ" dirty="0" smtClean="0"/>
              <a:t>Platné školské dokumenty pro oblast primární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8903" y="2577375"/>
            <a:ext cx="9422674" cy="37973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Vyhláška č. 72/2005 Sb</a:t>
            </a:r>
            <a:r>
              <a:rPr lang="cs-CZ" dirty="0" smtClean="0"/>
              <a:t>., O poskytování poradenských služeb ve školách a školských zařízeních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>
                <a:solidFill>
                  <a:srgbClr val="FF0000"/>
                </a:solidFill>
              </a:rPr>
              <a:t>§7 - Škola</a:t>
            </a:r>
          </a:p>
          <a:p>
            <a:r>
              <a:rPr lang="cs-CZ" b="1" dirty="0" smtClean="0"/>
              <a:t>Vyhláška č. 197/2016 Sb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>
                <a:solidFill>
                  <a:srgbClr val="FF0000"/>
                </a:solidFill>
              </a:rPr>
              <a:t>ČÁST PRVNÍ – změna vyhlášky č. 72/2005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Metodický pokyn </a:t>
            </a:r>
            <a:r>
              <a:rPr lang="cs-CZ" dirty="0" smtClean="0">
                <a:solidFill>
                  <a:schemeClr val="tx1"/>
                </a:solidFill>
              </a:rPr>
              <a:t>ministryně školství a tělovýchovy k prevenci a řešení šikany ve školách a školských zařízeních (č.j. MŠMT-21149/2016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Metodické doporučení </a:t>
            </a:r>
            <a:r>
              <a:rPr lang="cs-CZ" dirty="0" smtClean="0">
                <a:solidFill>
                  <a:schemeClr val="tx1"/>
                </a:solidFill>
              </a:rPr>
              <a:t>k primární prevenci rizikového chování u dětí a mládeže (Dokument MŠMT č.j.: 21291/2010 – 28)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Národní strategie </a:t>
            </a:r>
            <a:r>
              <a:rPr lang="cs-CZ" dirty="0" smtClean="0">
                <a:solidFill>
                  <a:schemeClr val="tx1"/>
                </a:solidFill>
              </a:rPr>
              <a:t>rizikového chování dětí a mládeže 2013 – 2018 </a:t>
            </a:r>
            <a:r>
              <a:rPr lang="cs-CZ" dirty="0" smtClean="0">
                <a:solidFill>
                  <a:srgbClr val="0070C0"/>
                </a:solidFill>
              </a:rPr>
              <a:t>(v dalších letech nahrazujete aktuálním)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Strategie a Krajský plán </a:t>
            </a:r>
            <a:r>
              <a:rPr lang="cs-CZ" dirty="0" smtClean="0">
                <a:solidFill>
                  <a:schemeClr val="tx1"/>
                </a:solidFill>
              </a:rPr>
              <a:t>primární prevence rizikového chování Jihočeského kraje na období 2015-2017 </a:t>
            </a:r>
            <a:r>
              <a:rPr lang="cs-CZ" dirty="0" smtClean="0">
                <a:solidFill>
                  <a:srgbClr val="0070C0"/>
                </a:solidFill>
              </a:rPr>
              <a:t>(v dalších letech nahrazujete aktuálním)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89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234" y="973669"/>
            <a:ext cx="9657806" cy="811588"/>
          </a:xfrm>
        </p:spPr>
        <p:txBody>
          <a:bodyPr/>
          <a:lstStyle/>
          <a:p>
            <a:r>
              <a:rPr lang="cs-CZ" dirty="0" smtClean="0"/>
              <a:t>Dokumentace k primární prevenci -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647406"/>
            <a:ext cx="9687217" cy="391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Vyhláška č. 197/2016 Sb. , kterou se mění Vyhláška č. 72/2005 Sb. O poskytování poradenských služeb ve školách a školských zařízeních, § 7 odst. 3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70C0"/>
                </a:solidFill>
              </a:rPr>
              <a:t>Škola zpracovává a uskutečňuje </a:t>
            </a:r>
            <a:r>
              <a:rPr lang="cs-CZ" b="1" dirty="0" smtClean="0">
                <a:solidFill>
                  <a:srgbClr val="FF0000"/>
                </a:solidFill>
              </a:rPr>
              <a:t>program poradenských služeb v škole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70C0"/>
                </a:solidFill>
              </a:rPr>
              <a:t>který zahrnuje popis a vymezení rozsahu činností pedagogických pracovníků uvedených v odstavci 1, preventivní program školy včetně strategie předcházení školní neúspěšnosti, šikaně a dalším projevům rizikového chování</a:t>
            </a:r>
          </a:p>
          <a:p>
            <a:pPr marL="0" indent="0" algn="just">
              <a:buNone/>
            </a:pPr>
            <a:r>
              <a:rPr lang="cs-CZ" u="sng" dirty="0" smtClean="0"/>
              <a:t>Doplnění:</a:t>
            </a:r>
            <a:r>
              <a:rPr lang="cs-CZ" dirty="0" smtClean="0"/>
              <a:t> v odstavci 1 je uvedeno: školní poradenské pracoviště, ve kterém působí zpravidla </a:t>
            </a:r>
            <a:r>
              <a:rPr lang="cs-CZ" b="1" dirty="0" smtClean="0"/>
              <a:t>výchovný poradce </a:t>
            </a:r>
            <a:r>
              <a:rPr lang="cs-CZ" dirty="0" smtClean="0"/>
              <a:t>a </a:t>
            </a:r>
            <a:r>
              <a:rPr lang="cs-CZ" b="1" dirty="0" smtClean="0"/>
              <a:t>školní metodik prevence</a:t>
            </a:r>
            <a:r>
              <a:rPr lang="cs-CZ" dirty="0" smtClean="0"/>
              <a:t>, kteří spolupracují zejména z TU, učiteli výchov, případně s dalšími pedagogickými pracovníky školy. Poskytování poradenských služeb ve škole </a:t>
            </a:r>
            <a:r>
              <a:rPr lang="cs-CZ" u="sng" dirty="0" smtClean="0"/>
              <a:t>může</a:t>
            </a:r>
            <a:r>
              <a:rPr lang="cs-CZ" dirty="0" smtClean="0"/>
              <a:t> být zajišťováno i školním psychologem nebo školním speciálním pedagogem.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064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182120" cy="706964"/>
          </a:xfrm>
        </p:spPr>
        <p:txBody>
          <a:bodyPr/>
          <a:lstStyle/>
          <a:p>
            <a:r>
              <a:rPr lang="cs-CZ" dirty="0" smtClean="0"/>
              <a:t>Dokumenty k primární prevenci -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603499"/>
            <a:ext cx="9399835" cy="39279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Vyhláška č. 197/2016 Sb., Příloha č.3 k vyhlášce 72/2005 Sb.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II. Standardní činnost metodika prevence</a:t>
            </a:r>
          </a:p>
          <a:p>
            <a:pPr marL="0" indent="0">
              <a:buNone/>
            </a:pPr>
            <a:r>
              <a:rPr lang="cs-CZ" dirty="0" smtClean="0"/>
              <a:t>II.I Metodická a koordinační činnost školy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smtClean="0">
                <a:solidFill>
                  <a:srgbClr val="0070C0"/>
                </a:solidFill>
              </a:rPr>
              <a:t>Koordinace tvorby, kontrola, evaluace a participace při realizaci </a:t>
            </a:r>
            <a:r>
              <a:rPr lang="cs-CZ" b="1" dirty="0" smtClean="0">
                <a:solidFill>
                  <a:srgbClr val="FF0000"/>
                </a:solidFill>
              </a:rPr>
              <a:t>minimálního preventivního programu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školy</a:t>
            </a:r>
          </a:p>
          <a:p>
            <a:pPr marL="0" indent="0">
              <a:buNone/>
            </a:pPr>
            <a:r>
              <a:rPr lang="cs-CZ" dirty="0" smtClean="0"/>
              <a:t>II.II Informační činnost</a:t>
            </a:r>
          </a:p>
          <a:p>
            <a:pPr marL="0" indent="0" algn="just">
              <a:buNone/>
            </a:pPr>
            <a:r>
              <a:rPr lang="cs-CZ" dirty="0" smtClean="0"/>
              <a:t>3. </a:t>
            </a:r>
            <a:r>
              <a:rPr lang="cs-CZ" dirty="0" smtClean="0">
                <a:solidFill>
                  <a:srgbClr val="0070C0"/>
                </a:solidFill>
              </a:rPr>
              <a:t>Vedení a průběžné aktualizování </a:t>
            </a:r>
            <a:r>
              <a:rPr lang="cs-CZ" b="1" dirty="0" smtClean="0">
                <a:solidFill>
                  <a:srgbClr val="FF0000"/>
                </a:solidFill>
              </a:rPr>
              <a:t>databáze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spolupracovníků školy pro oblast prevence rizikového chování, zejména orgánů státní správy a samosprávy, středisek výchovné péče, poskytovatelů sociálních služeb, zdravotnických zařízení, Policie České republiky, orgánů sociálně-právní ochrany dětí, nestátních organizací působící v oblasti prevence, center krizové intervence a dalších zařízení, institucí a jednotlivých odborníků</a:t>
            </a:r>
          </a:p>
          <a:p>
            <a:pPr marL="0" indent="0" algn="just">
              <a:buNone/>
            </a:pPr>
            <a:r>
              <a:rPr lang="cs-CZ" dirty="0" smtClean="0"/>
              <a:t>4. </a:t>
            </a:r>
            <a:r>
              <a:rPr lang="cs-CZ" b="1" dirty="0" smtClean="0">
                <a:solidFill>
                  <a:srgbClr val="FF0000"/>
                </a:solidFill>
              </a:rPr>
              <a:t>Vedení dokumentace</a:t>
            </a:r>
            <a:r>
              <a:rPr lang="cs-CZ" dirty="0" smtClean="0">
                <a:solidFill>
                  <a:srgbClr val="0070C0"/>
                </a:solidFill>
              </a:rPr>
              <a:t>, evidence a administrativa související se standardními činnostmi v souladu se zákonem o ochranně osobních údajů a </a:t>
            </a:r>
            <a:r>
              <a:rPr lang="cs-CZ" b="1" dirty="0" smtClean="0">
                <a:solidFill>
                  <a:srgbClr val="FF0000"/>
                </a:solidFill>
              </a:rPr>
              <a:t>předávání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informací o realizovaných preventivních programech školy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pro potřeby zpracování analýz, </a:t>
            </a:r>
            <a:r>
              <a:rPr lang="cs-CZ" b="1" dirty="0" smtClean="0">
                <a:solidFill>
                  <a:srgbClr val="FF0000"/>
                </a:solidFill>
              </a:rPr>
              <a:t>statistik</a:t>
            </a:r>
            <a:r>
              <a:rPr lang="cs-CZ" dirty="0" smtClean="0">
                <a:solidFill>
                  <a:srgbClr val="0070C0"/>
                </a:solidFill>
              </a:rPr>
              <a:t> a </a:t>
            </a:r>
            <a:r>
              <a:rPr lang="cs-CZ" b="1" dirty="0" smtClean="0">
                <a:solidFill>
                  <a:srgbClr val="FF0000"/>
                </a:solidFill>
              </a:rPr>
              <a:t>krajských plánů prevence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4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931" y="748937"/>
            <a:ext cx="10972800" cy="984069"/>
          </a:xfrm>
        </p:spPr>
        <p:txBody>
          <a:bodyPr/>
          <a:lstStyle/>
          <a:p>
            <a:r>
              <a:rPr lang="cs-CZ" dirty="0" smtClean="0"/>
              <a:t>Vaše dokumentace k primární prevenci –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3143" y="2151017"/>
            <a:ext cx="11016343" cy="4511040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Školní preventivní </a:t>
            </a:r>
            <a:r>
              <a:rPr lang="cs-CZ" dirty="0" smtClean="0"/>
              <a:t>program / </a:t>
            </a:r>
            <a:r>
              <a:rPr lang="cs-CZ" b="1" dirty="0" smtClean="0">
                <a:solidFill>
                  <a:srgbClr val="FF0000"/>
                </a:solidFill>
              </a:rPr>
              <a:t>strategie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b="1" dirty="0"/>
              <a:t>	</a:t>
            </a:r>
            <a:r>
              <a:rPr lang="cs-CZ" dirty="0" smtClean="0"/>
              <a:t>Je dlouhodobý preventivní program pro školy a je součástí vzdělávacího 	programu</a:t>
            </a:r>
          </a:p>
          <a:p>
            <a:pPr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Poradenské pracoviště </a:t>
            </a:r>
            <a:r>
              <a:rPr lang="cs-CZ" dirty="0" smtClean="0"/>
              <a:t>– jmenovitě ŠMP, VP, popř. ŠP, SP + obsah a rozsah jejich činnosti (kdo co dělá)</a:t>
            </a:r>
          </a:p>
          <a:p>
            <a:pPr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Dlouhodobé a krátkodobé cíle </a:t>
            </a:r>
            <a:r>
              <a:rPr lang="cs-CZ" dirty="0" smtClean="0"/>
              <a:t>– vychází z národní a krajské strategie a zohledňují specifika školy, může obsahovat priority školy</a:t>
            </a:r>
          </a:p>
          <a:p>
            <a:pPr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Monitoring a evaluace </a:t>
            </a:r>
            <a:r>
              <a:rPr lang="cs-CZ" dirty="0" smtClean="0"/>
              <a:t>– jaký nástroj používáte, kdo jej zpracovává nebo realizuje, jak často (1x za 5 let, každý rok) – napři. monitoring RCH, jiné výzkumy pro zmapování aktuální stavu, evaluačním nástrojem je ZZ MPP, SWOT analýza apod.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Minimální preventivní program </a:t>
            </a:r>
            <a:r>
              <a:rPr lang="cs-CZ" b="1" dirty="0" smtClean="0">
                <a:solidFill>
                  <a:srgbClr val="0070C0"/>
                </a:solidFill>
              </a:rPr>
              <a:t>(vždy na aktuální školní rok)</a:t>
            </a:r>
            <a:r>
              <a:rPr lang="cs-CZ" b="1" dirty="0" smtClean="0">
                <a:solidFill>
                  <a:srgbClr val="FF0000"/>
                </a:solidFill>
              </a:rPr>
              <a:t> + přílohy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b="1" dirty="0"/>
              <a:t>	</a:t>
            </a:r>
            <a:r>
              <a:rPr lang="cs-CZ" dirty="0" smtClean="0"/>
              <a:t>Konkrétní dokument (MPP) a jeho přílohy (viz. </a:t>
            </a:r>
            <a:r>
              <a:rPr lang="cs-CZ" dirty="0"/>
              <a:t>e</a:t>
            </a:r>
            <a:r>
              <a:rPr lang="cs-CZ" dirty="0" smtClean="0"/>
              <a:t>lektronická evidence)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MPP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Legislativní podklady a normy </a:t>
            </a:r>
            <a:r>
              <a:rPr lang="cs-CZ" dirty="0" smtClean="0"/>
              <a:t>– metodické pokyny, metodická doporučení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Krizový plán školy </a:t>
            </a:r>
            <a:r>
              <a:rPr lang="cs-CZ" dirty="0" smtClean="0"/>
              <a:t>– co dělat v případě výskytu rizikového chování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Síť organizací a služeb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poskytujících odbornou pomoc 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Spolupráce na regionální úrovni </a:t>
            </a:r>
            <a:r>
              <a:rPr lang="cs-CZ" dirty="0" smtClean="0"/>
              <a:t>v systému prevence (krajský školský koordinátor, krajský protidrogový koordinátor, OPM, protidrogový koordinátor statutárního města, OSPOD, NNO v regionu, psycholog, psychiatr, praktický lékař, preventivní skupina, Policie ČR)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Plán pro předcházení výskytu šikany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Metodická doporučení „Co dělat když…“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Strategie proti školní neúspěšnosti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Závěrečná zpráva k MPP </a:t>
            </a:r>
            <a:r>
              <a:rPr lang="cs-CZ" b="1" dirty="0" smtClean="0">
                <a:solidFill>
                  <a:srgbClr val="0070C0"/>
                </a:solidFill>
              </a:rPr>
              <a:t>(za uplynulý školní rok)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cs-CZ" b="1" dirty="0"/>
              <a:t>	</a:t>
            </a:r>
            <a:r>
              <a:rPr lang="cs-CZ" dirty="0"/>
              <a:t>V</a:t>
            </a:r>
            <a:r>
              <a:rPr lang="cs-CZ" dirty="0" smtClean="0"/>
              <a:t> závěru školního roku vypracovává ŠMP na základě všech podkladů (viz. </a:t>
            </a:r>
            <a:r>
              <a:rPr lang="cs-CZ" dirty="0"/>
              <a:t>e</a:t>
            </a:r>
            <a:r>
              <a:rPr lang="cs-CZ" dirty="0" smtClean="0"/>
              <a:t>lektronická evidence)</a:t>
            </a:r>
            <a:endParaRPr lang="cs-CZ" b="1" dirty="0" smtClean="0"/>
          </a:p>
          <a:p>
            <a:pPr marL="0" indent="0">
              <a:spcBef>
                <a:spcPts val="40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Platné školské dokumenty pro oblast primární prevence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Platné vyhlášky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0070C0"/>
                </a:solidFill>
              </a:rPr>
              <a:t>Platné dokumenty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MŠMT, KÚ, obce - strategie a koncepce národní, krajská, obce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Další dokumenty, které zpracovává VP </a:t>
            </a:r>
            <a:r>
              <a:rPr lang="cs-CZ" b="1" dirty="0" smtClean="0">
                <a:solidFill>
                  <a:srgbClr val="0070C0"/>
                </a:solidFill>
              </a:rPr>
              <a:t>(Plán výchovného poradenství)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0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Dokumentace z výchovných komisí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Individuální výchovné plány (</a:t>
            </a:r>
            <a:r>
              <a:rPr lang="cs-CZ" b="1" dirty="0" err="1" smtClean="0">
                <a:solidFill>
                  <a:srgbClr val="0070C0"/>
                </a:solidFill>
              </a:rPr>
              <a:t>IVýP</a:t>
            </a:r>
            <a:r>
              <a:rPr lang="cs-CZ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Záznamy přestupků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a veškeré záznamy k řešeným problémům (jednání s rodiči, emaily apod.)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Přehled žáků se specifickými potřebami a k nim doporučení (např. Z PPP), opatření, </a:t>
            </a:r>
            <a:r>
              <a:rPr lang="cs-CZ" b="1" smtClean="0">
                <a:solidFill>
                  <a:srgbClr val="0070C0"/>
                </a:solidFill>
              </a:rPr>
              <a:t>plány podpory</a:t>
            </a:r>
          </a:p>
          <a:p>
            <a:r>
              <a:rPr lang="cs-CZ" b="1" smtClean="0">
                <a:solidFill>
                  <a:srgbClr val="0070C0"/>
                </a:solidFill>
              </a:rPr>
              <a:t>Stanovená výchovná opatření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57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Krizový plán školy – příloha MPP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103" y="2351314"/>
            <a:ext cx="10607041" cy="425849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dirty="0" smtClean="0"/>
              <a:t>Obsahuje postupy, které přesně řeší krizové situace týkající se projevů rizikového chování (ublížení na zdraví, šikana, agrese, rvačka, vážný úraz, intoxikace žáka atd.)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Obsahuje postupy pro všechny základní typy akutních / krizových situací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Postupy jsou jasné, konkrétní, závazné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Určují konkrétní odpovědnost jednotlivých zaměstnanců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Kdo provádí první pomoc (intervenci)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kdo komu hlásí v systému školy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kdo kam zapíše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kdo informuje zákonné zástupce žáků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kdo a v kterých případech informuje zákonné zástupce ČR, OSPOD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kdo a jak informuje rodiče ostatních žáků školy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kdo a jak informuje ostatní žáky školy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kdo a jak informuje zřizovatele, média…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Definuje intervenční, komunikační a bezpečnostní postupy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Definují následná preventivní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966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740" y="973669"/>
            <a:ext cx="10446026" cy="706964"/>
          </a:xfrm>
        </p:spPr>
        <p:txBody>
          <a:bodyPr/>
          <a:lstStyle/>
          <a:p>
            <a:r>
              <a:rPr lang="cs-CZ" dirty="0" smtClean="0"/>
              <a:t>Krizový plán školy – příloha MPP -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740" y="2286001"/>
            <a:ext cx="10982738" cy="4383156"/>
          </a:xfrm>
        </p:spPr>
        <p:txBody>
          <a:bodyPr/>
          <a:lstStyle/>
          <a:p>
            <a:r>
              <a:rPr lang="cs-CZ" dirty="0" smtClean="0"/>
              <a:t>Mapka pomoci spolupracujících institucí pro řešení krizových situací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591" b="49093"/>
          <a:stretch/>
        </p:blipFill>
        <p:spPr>
          <a:xfrm>
            <a:off x="2256183" y="2653749"/>
            <a:ext cx="6659217" cy="40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29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987</TotalTime>
  <Words>532</Words>
  <Application>Microsoft Office PowerPoint</Application>
  <PresentationFormat>Vlastní</PresentationFormat>
  <Paragraphs>121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Zasedací místnost Ion</vt:lpstr>
      <vt:lpstr>Pracovní setkání  ŠMP ZŠ a SŠ</vt:lpstr>
      <vt:lpstr>KONTAKTY PPP PÍSEK</vt:lpstr>
      <vt:lpstr>Platné školské dokumenty pro oblast primární prevence</vt:lpstr>
      <vt:lpstr>Dokumentace k primární prevenci - zdroje</vt:lpstr>
      <vt:lpstr>Dokumenty k primární prevenci - zdroje</vt:lpstr>
      <vt:lpstr>Vaše dokumentace k primární prevenci – obsah</vt:lpstr>
      <vt:lpstr>Další dokumentace</vt:lpstr>
      <vt:lpstr>Krizový plán školy – příloha MPP</vt:lpstr>
      <vt:lpstr>Krizový plán školy – příloha MPP - doporučení</vt:lpstr>
      <vt:lpstr>Krizový plán školy – příloha MPP - doporučení</vt:lpstr>
      <vt:lpstr>Další odborné publikace – klinika adiktologie</vt:lpstr>
      <vt:lpstr>Školní program proti šikanování</vt:lpstr>
      <vt:lpstr>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setkání  ŠMP ZŠ a SŠ</dc:title>
  <dc:creator>Uživatel</dc:creator>
  <cp:lastModifiedBy>Petr</cp:lastModifiedBy>
  <cp:revision>52</cp:revision>
  <dcterms:created xsi:type="dcterms:W3CDTF">2017-05-22T06:30:49Z</dcterms:created>
  <dcterms:modified xsi:type="dcterms:W3CDTF">2017-10-19T08:48:20Z</dcterms:modified>
</cp:coreProperties>
</file>